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61" r:id="rId3"/>
    <p:sldId id="266" r:id="rId4"/>
    <p:sldId id="267" r:id="rId5"/>
    <p:sldId id="268" r:id="rId6"/>
    <p:sldId id="258" r:id="rId7"/>
  </p:sldIdLst>
  <p:sldSz cx="9906000" cy="6858000" type="A4"/>
  <p:notesSz cx="6669088"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F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66361" autoAdjust="0"/>
  </p:normalViewPr>
  <p:slideViewPr>
    <p:cSldViewPr snapToGrid="0" snapToObjects="1">
      <p:cViewPr varScale="1">
        <p:scale>
          <a:sx n="46" d="100"/>
          <a:sy n="46" d="100"/>
        </p:scale>
        <p:origin x="1696" y="48"/>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765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7658"/>
          </a:xfrm>
          <a:prstGeom prst="rect">
            <a:avLst/>
          </a:prstGeom>
        </p:spPr>
        <p:txBody>
          <a:bodyPr vert="horz" lIns="91440" tIns="45720" rIns="91440" bIns="45720" rtlCol="0"/>
          <a:lstStyle>
            <a:lvl1pPr algn="r">
              <a:defRPr sz="1200"/>
            </a:lvl1pPr>
          </a:lstStyle>
          <a:p>
            <a:fld id="{4C7E3D4A-C8DB-40FB-B9D4-D6B798321846}" type="datetimeFigureOut">
              <a:rPr lang="nl-NL" smtClean="0"/>
              <a:t>7-7-2020</a:t>
            </a:fld>
            <a:endParaRPr lang="nl-NL"/>
          </a:p>
        </p:txBody>
      </p:sp>
      <p:sp>
        <p:nvSpPr>
          <p:cNvPr id="4" name="Tijdelijke aanduiding voor dia-afbeelding 3"/>
          <p:cNvSpPr>
            <a:spLocks noGrp="1" noRot="1" noChangeAspect="1"/>
          </p:cNvSpPr>
          <p:nvPr>
            <p:ph type="sldImg" idx="2"/>
          </p:nvPr>
        </p:nvSpPr>
        <p:spPr>
          <a:xfrm>
            <a:off x="917575" y="1239838"/>
            <a:ext cx="4833938" cy="334803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73374"/>
            <a:ext cx="5335270" cy="3905488"/>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21044"/>
            <a:ext cx="2889938" cy="49765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421044"/>
            <a:ext cx="2889938" cy="497656"/>
          </a:xfrm>
          <a:prstGeom prst="rect">
            <a:avLst/>
          </a:prstGeom>
        </p:spPr>
        <p:txBody>
          <a:bodyPr vert="horz" lIns="91440" tIns="45720" rIns="91440" bIns="45720" rtlCol="0" anchor="b"/>
          <a:lstStyle>
            <a:lvl1pPr algn="r">
              <a:defRPr sz="1200"/>
            </a:lvl1pPr>
          </a:lstStyle>
          <a:p>
            <a:fld id="{80A1823E-78BE-44C3-AFC6-178F999A8C0A}" type="slidenum">
              <a:rPr lang="nl-NL" smtClean="0"/>
              <a:t>‹#›</a:t>
            </a:fld>
            <a:endParaRPr lang="nl-NL"/>
          </a:p>
        </p:txBody>
      </p:sp>
    </p:spTree>
    <p:extLst>
      <p:ext uri="{BB962C8B-B14F-4D97-AF65-F5344CB8AC3E}">
        <p14:creationId xmlns:p14="http://schemas.microsoft.com/office/powerpoint/2010/main" val="128254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Good</a:t>
            </a:r>
            <a:r>
              <a:rPr lang="nl-NL" dirty="0" smtClean="0"/>
              <a:t> </a:t>
            </a:r>
            <a:r>
              <a:rPr lang="nl-NL" dirty="0" err="1" smtClean="0"/>
              <a:t>morning</a:t>
            </a:r>
            <a:r>
              <a:rPr lang="nl-NL" dirty="0" smtClean="0"/>
              <a:t> </a:t>
            </a:r>
            <a:r>
              <a:rPr lang="nl-NL" dirty="0" err="1" smtClean="0"/>
              <a:t>everybody</a:t>
            </a:r>
            <a:r>
              <a:rPr lang="nl-NL" dirty="0" smtClean="0"/>
              <a:t>, </a:t>
            </a:r>
            <a:r>
              <a:rPr lang="nl-NL" dirty="0" err="1" smtClean="0"/>
              <a:t>my</a:t>
            </a:r>
            <a:r>
              <a:rPr lang="nl-NL" dirty="0" smtClean="0"/>
              <a:t> name is Gerald Kato and I </a:t>
            </a:r>
            <a:r>
              <a:rPr lang="nl-NL" dirty="0" err="1" smtClean="0"/>
              <a:t>am</a:t>
            </a:r>
            <a:r>
              <a:rPr lang="nl-NL" dirty="0" smtClean="0"/>
              <a:t> </a:t>
            </a:r>
            <a:r>
              <a:rPr lang="nl-NL" dirty="0" err="1" smtClean="0"/>
              <a:t>working</a:t>
            </a:r>
            <a:r>
              <a:rPr lang="nl-NL" baseline="0" dirty="0" smtClean="0"/>
              <a:t> as a project coördinator for the Her Choice programme at The Hunger Project Uganda. </a:t>
            </a:r>
            <a:r>
              <a:rPr lang="nl-NL" baseline="0" dirty="0" err="1" smtClean="0"/>
              <a:t>During</a:t>
            </a:r>
            <a:r>
              <a:rPr lang="nl-NL" baseline="0" dirty="0" smtClean="0"/>
              <a:t> </a:t>
            </a:r>
            <a:r>
              <a:rPr lang="nl-NL" baseline="0" dirty="0" err="1" smtClean="0"/>
              <a:t>this</a:t>
            </a:r>
            <a:r>
              <a:rPr lang="nl-NL" baseline="0" dirty="0" smtClean="0"/>
              <a:t> short </a:t>
            </a:r>
            <a:r>
              <a:rPr lang="nl-NL" baseline="0" dirty="0" err="1" smtClean="0"/>
              <a:t>presentation</a:t>
            </a:r>
            <a:r>
              <a:rPr lang="nl-NL" baseline="0" dirty="0" smtClean="0"/>
              <a:t>, I </a:t>
            </a:r>
            <a:r>
              <a:rPr lang="nl-NL" baseline="0" dirty="0" err="1" smtClean="0"/>
              <a:t>am</a:t>
            </a:r>
            <a:r>
              <a:rPr lang="nl-NL" baseline="0" dirty="0" smtClean="0"/>
              <a:t> going </a:t>
            </a:r>
            <a:r>
              <a:rPr lang="nl-NL" baseline="0" dirty="0" err="1" smtClean="0"/>
              <a:t>to</a:t>
            </a:r>
            <a:r>
              <a:rPr lang="nl-NL" baseline="0" dirty="0" smtClean="0"/>
              <a:t> </a:t>
            </a:r>
            <a:r>
              <a:rPr lang="nl-NL" baseline="0" dirty="0" err="1" smtClean="0"/>
              <a:t>give</a:t>
            </a:r>
            <a:r>
              <a:rPr lang="nl-NL" baseline="0" dirty="0" smtClean="0"/>
              <a:t> a </a:t>
            </a:r>
            <a:r>
              <a:rPr lang="nl-NL" baseline="0" dirty="0" err="1" smtClean="0"/>
              <a:t>programmatic</a:t>
            </a:r>
            <a:r>
              <a:rPr lang="nl-NL" baseline="0" dirty="0" smtClean="0"/>
              <a:t> view on </a:t>
            </a:r>
            <a:r>
              <a:rPr lang="nl-NL" baseline="0" dirty="0" err="1" smtClean="0"/>
              <a:t>ending</a:t>
            </a:r>
            <a:r>
              <a:rPr lang="nl-NL" baseline="0" dirty="0" smtClean="0"/>
              <a:t> </a:t>
            </a:r>
            <a:r>
              <a:rPr lang="nl-NL" baseline="0" dirty="0" err="1" smtClean="0"/>
              <a:t>child</a:t>
            </a:r>
            <a:r>
              <a:rPr lang="nl-NL" baseline="0" dirty="0" smtClean="0"/>
              <a:t> marriage in Uganda. </a:t>
            </a:r>
            <a:endParaRPr lang="nl-NL" dirty="0"/>
          </a:p>
        </p:txBody>
      </p:sp>
      <p:sp>
        <p:nvSpPr>
          <p:cNvPr id="4" name="Tijdelijke aanduiding voor dianummer 3"/>
          <p:cNvSpPr>
            <a:spLocks noGrp="1"/>
          </p:cNvSpPr>
          <p:nvPr>
            <p:ph type="sldNum" sz="quarter" idx="10"/>
          </p:nvPr>
        </p:nvSpPr>
        <p:spPr/>
        <p:txBody>
          <a:bodyPr/>
          <a:lstStyle/>
          <a:p>
            <a:fld id="{80A1823E-78BE-44C3-AFC6-178F999A8C0A}" type="slidenum">
              <a:rPr lang="nl-NL" smtClean="0"/>
              <a:t>1</a:t>
            </a:fld>
            <a:endParaRPr lang="nl-NL"/>
          </a:p>
        </p:txBody>
      </p:sp>
    </p:spTree>
    <p:extLst>
      <p:ext uri="{BB962C8B-B14F-4D97-AF65-F5344CB8AC3E}">
        <p14:creationId xmlns:p14="http://schemas.microsoft.com/office/powerpoint/2010/main" val="218019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a:t>
            </a:r>
            <a:r>
              <a:rPr lang="nl-NL" baseline="0" dirty="0" smtClean="0"/>
              <a:t> </a:t>
            </a:r>
            <a:r>
              <a:rPr lang="nl-NL" baseline="0" dirty="0" err="1" smtClean="0"/>
              <a:t>would</a:t>
            </a:r>
            <a:r>
              <a:rPr lang="nl-NL" baseline="0" dirty="0" smtClean="0"/>
              <a:t> like </a:t>
            </a:r>
            <a:r>
              <a:rPr lang="nl-NL" baseline="0" dirty="0" err="1" smtClean="0"/>
              <a:t>to</a:t>
            </a:r>
            <a:r>
              <a:rPr lang="nl-NL" baseline="0" dirty="0" smtClean="0"/>
              <a:t> start </a:t>
            </a:r>
            <a:r>
              <a:rPr lang="nl-NL" baseline="0" dirty="0" err="1" smtClean="0"/>
              <a:t>my</a:t>
            </a:r>
            <a:r>
              <a:rPr lang="nl-NL" baseline="0" dirty="0" smtClean="0"/>
              <a:t> </a:t>
            </a:r>
            <a:r>
              <a:rPr lang="nl-NL" baseline="0" dirty="0" err="1" smtClean="0"/>
              <a:t>presentation</a:t>
            </a:r>
            <a:r>
              <a:rPr lang="nl-NL" baseline="0" dirty="0" smtClean="0"/>
              <a:t> </a:t>
            </a:r>
            <a:r>
              <a:rPr lang="nl-NL" baseline="0" dirty="0" err="1" smtClean="0"/>
              <a:t>with</a:t>
            </a:r>
            <a:r>
              <a:rPr lang="nl-NL" baseline="0" dirty="0" smtClean="0"/>
              <a:t> a short </a:t>
            </a:r>
            <a:r>
              <a:rPr lang="nl-NL" baseline="0" dirty="0" err="1" smtClean="0"/>
              <a:t>description</a:t>
            </a:r>
            <a:r>
              <a:rPr lang="nl-NL" baseline="0" dirty="0" smtClean="0"/>
              <a:t> of the legal context in </a:t>
            </a:r>
            <a:r>
              <a:rPr lang="nl-NL" baseline="0" dirty="0" err="1" smtClean="0"/>
              <a:t>my</a:t>
            </a:r>
            <a:r>
              <a:rPr lang="nl-NL" baseline="0" dirty="0" smtClean="0"/>
              <a:t> country. As you </a:t>
            </a:r>
            <a:r>
              <a:rPr lang="nl-NL" baseline="0" dirty="0" err="1" smtClean="0"/>
              <a:t>can</a:t>
            </a:r>
            <a:r>
              <a:rPr lang="nl-NL" baseline="0" dirty="0" smtClean="0"/>
              <a:t> </a:t>
            </a:r>
            <a:r>
              <a:rPr lang="nl-NL" baseline="0" dirty="0" err="1" smtClean="0"/>
              <a:t>see</a:t>
            </a:r>
            <a:r>
              <a:rPr lang="nl-NL" baseline="0" dirty="0" smtClean="0"/>
              <a:t> on the slide, the legal context is </a:t>
            </a:r>
            <a:r>
              <a:rPr lang="nl-NL" baseline="0" dirty="0" err="1" smtClean="0"/>
              <a:t>quite</a:t>
            </a:r>
            <a:r>
              <a:rPr lang="nl-NL" baseline="0" dirty="0" smtClean="0"/>
              <a:t> </a:t>
            </a:r>
            <a:r>
              <a:rPr lang="nl-NL" baseline="0" dirty="0" err="1" smtClean="0"/>
              <a:t>favourable</a:t>
            </a:r>
            <a:r>
              <a:rPr lang="nl-NL" baseline="0" dirty="0" smtClean="0"/>
              <a:t> </a:t>
            </a:r>
            <a:r>
              <a:rPr lang="nl-NL" baseline="0" dirty="0" err="1" smtClean="0"/>
              <a:t>to</a:t>
            </a:r>
            <a:r>
              <a:rPr lang="nl-NL" baseline="0" dirty="0" smtClean="0"/>
              <a:t> </a:t>
            </a:r>
            <a:r>
              <a:rPr lang="nl-NL" baseline="0" dirty="0" err="1" smtClean="0"/>
              <a:t>fight</a:t>
            </a:r>
            <a:r>
              <a:rPr lang="nl-NL" baseline="0" dirty="0" smtClean="0"/>
              <a:t> </a:t>
            </a:r>
            <a:r>
              <a:rPr lang="nl-NL" baseline="0" dirty="0" err="1" smtClean="0"/>
              <a:t>child</a:t>
            </a:r>
            <a:r>
              <a:rPr lang="nl-NL" baseline="0" dirty="0" smtClean="0"/>
              <a:t> marriage </a:t>
            </a:r>
            <a:r>
              <a:rPr lang="nl-NL" baseline="0" dirty="0" err="1" smtClean="0"/>
              <a:t>since</a:t>
            </a:r>
            <a:r>
              <a:rPr lang="nl-NL" baseline="0" dirty="0" smtClean="0"/>
              <a:t> the Children Act 2016 </a:t>
            </a:r>
            <a:r>
              <a:rPr lang="nl-NL" baseline="0" dirty="0" err="1" smtClean="0"/>
              <a:t>criminalizes</a:t>
            </a:r>
            <a:r>
              <a:rPr lang="nl-NL" baseline="0" dirty="0" smtClean="0"/>
              <a:t> </a:t>
            </a:r>
            <a:r>
              <a:rPr lang="nl-NL" baseline="0" dirty="0" err="1" smtClean="0"/>
              <a:t>all</a:t>
            </a:r>
            <a:r>
              <a:rPr lang="nl-NL" baseline="0" dirty="0" smtClean="0"/>
              <a:t> marriages </a:t>
            </a:r>
            <a:r>
              <a:rPr lang="nl-NL" baseline="0" dirty="0" err="1" smtClean="0"/>
              <a:t>under</a:t>
            </a:r>
            <a:r>
              <a:rPr lang="nl-NL" baseline="0" dirty="0" smtClean="0"/>
              <a:t> 18 without </a:t>
            </a:r>
            <a:r>
              <a:rPr lang="nl-NL" baseline="0" dirty="0" err="1" smtClean="0"/>
              <a:t>expections</a:t>
            </a:r>
            <a:r>
              <a:rPr lang="nl-NL" baseline="0" dirty="0" smtClean="0"/>
              <a:t>. </a:t>
            </a:r>
            <a:r>
              <a:rPr lang="nl-NL" baseline="0" dirty="0" err="1" smtClean="0"/>
              <a:t>Furthermore</a:t>
            </a:r>
            <a:r>
              <a:rPr lang="nl-NL" baseline="0" dirty="0" smtClean="0"/>
              <a:t>, in 2015 </a:t>
            </a:r>
            <a:r>
              <a:rPr lang="nl-NL" baseline="0" dirty="0" err="1" smtClean="0"/>
              <a:t>the</a:t>
            </a:r>
            <a:r>
              <a:rPr lang="nl-NL" baseline="0" dirty="0" smtClean="0"/>
              <a:t> </a:t>
            </a:r>
            <a:r>
              <a:rPr lang="nl-NL" baseline="0" dirty="0" err="1" smtClean="0"/>
              <a:t>government</a:t>
            </a:r>
            <a:r>
              <a:rPr lang="nl-NL" baseline="0" dirty="0" smtClean="0"/>
              <a:t> </a:t>
            </a:r>
            <a:r>
              <a:rPr lang="nl-NL" baseline="0" dirty="0" err="1" smtClean="0"/>
              <a:t>launced</a:t>
            </a:r>
            <a:r>
              <a:rPr lang="nl-NL" baseline="0" dirty="0" smtClean="0"/>
              <a:t> a </a:t>
            </a:r>
            <a:r>
              <a:rPr lang="nl-NL" baseline="0" dirty="0" err="1" smtClean="0"/>
              <a:t>national</a:t>
            </a:r>
            <a:r>
              <a:rPr lang="nl-NL" baseline="0" dirty="0" smtClean="0"/>
              <a:t> </a:t>
            </a:r>
            <a:r>
              <a:rPr lang="nl-NL" baseline="0" dirty="0" err="1" smtClean="0"/>
              <a:t>strategy</a:t>
            </a:r>
            <a:r>
              <a:rPr lang="nl-NL" baseline="0" dirty="0" smtClean="0"/>
              <a:t> </a:t>
            </a:r>
            <a:r>
              <a:rPr lang="nl-NL" baseline="0" dirty="0" err="1" smtClean="0"/>
              <a:t>to</a:t>
            </a:r>
            <a:r>
              <a:rPr lang="nl-NL" baseline="0" dirty="0" smtClean="0"/>
              <a:t> end </a:t>
            </a:r>
            <a:r>
              <a:rPr lang="nl-NL" baseline="0" dirty="0" err="1" smtClean="0"/>
              <a:t>this</a:t>
            </a:r>
            <a:r>
              <a:rPr lang="nl-NL" baseline="0" dirty="0" smtClean="0"/>
              <a:t> </a:t>
            </a:r>
            <a:r>
              <a:rPr lang="nl-NL" baseline="0" dirty="0" err="1" smtClean="0"/>
              <a:t>harmful</a:t>
            </a:r>
            <a:r>
              <a:rPr lang="nl-NL" baseline="0" dirty="0" smtClean="0"/>
              <a:t> practice. </a:t>
            </a:r>
            <a:r>
              <a:rPr lang="nl-NL" baseline="0" dirty="0" err="1" smtClean="0"/>
              <a:t>Unfortunately</a:t>
            </a:r>
            <a:r>
              <a:rPr lang="nl-NL" baseline="0" dirty="0" smtClean="0"/>
              <a:t>, there is </a:t>
            </a:r>
            <a:r>
              <a:rPr lang="nl-NL" baseline="0" dirty="0" err="1" smtClean="0"/>
              <a:t>still</a:t>
            </a:r>
            <a:r>
              <a:rPr lang="nl-NL" baseline="0" dirty="0" smtClean="0"/>
              <a:t> 40% of girls </a:t>
            </a:r>
            <a:r>
              <a:rPr lang="nl-NL" baseline="0" dirty="0" err="1" smtClean="0"/>
              <a:t>who</a:t>
            </a:r>
            <a:r>
              <a:rPr lang="nl-NL" baseline="0" dirty="0" smtClean="0"/>
              <a:t> are </a:t>
            </a:r>
            <a:r>
              <a:rPr lang="nl-NL" baseline="0" dirty="0" err="1" smtClean="0"/>
              <a:t>forced</a:t>
            </a:r>
            <a:r>
              <a:rPr lang="nl-NL" baseline="0" dirty="0" smtClean="0"/>
              <a:t> </a:t>
            </a:r>
            <a:r>
              <a:rPr lang="nl-NL" baseline="0" dirty="0" err="1" smtClean="0"/>
              <a:t>to</a:t>
            </a:r>
            <a:r>
              <a:rPr lang="nl-NL" baseline="0" dirty="0" smtClean="0"/>
              <a:t> </a:t>
            </a:r>
            <a:r>
              <a:rPr lang="nl-NL" baseline="0" dirty="0" err="1" smtClean="0"/>
              <a:t>marry</a:t>
            </a:r>
            <a:r>
              <a:rPr lang="nl-NL" baseline="0" dirty="0" smtClean="0"/>
              <a:t> </a:t>
            </a:r>
            <a:r>
              <a:rPr lang="nl-NL" baseline="0" dirty="0" err="1" smtClean="0"/>
              <a:t>before</a:t>
            </a:r>
            <a:r>
              <a:rPr lang="nl-NL" baseline="0" dirty="0" smtClean="0"/>
              <a:t> their 18th </a:t>
            </a:r>
            <a:r>
              <a:rPr lang="nl-NL" baseline="0" dirty="0" err="1" smtClean="0"/>
              <a:t>birthday</a:t>
            </a:r>
            <a:r>
              <a:rPr lang="nl-NL" baseline="0" dirty="0" smtClean="0"/>
              <a:t>. 1 in 10 is even </a:t>
            </a:r>
            <a:r>
              <a:rPr lang="nl-NL" baseline="0" dirty="0" err="1" smtClean="0"/>
              <a:t>younger</a:t>
            </a:r>
            <a:r>
              <a:rPr lang="nl-NL" baseline="0" dirty="0" smtClean="0"/>
              <a:t> </a:t>
            </a:r>
            <a:r>
              <a:rPr lang="nl-NL" baseline="0" dirty="0" err="1" smtClean="0"/>
              <a:t>than</a:t>
            </a:r>
            <a:r>
              <a:rPr lang="nl-NL" baseline="0" dirty="0" smtClean="0"/>
              <a:t> 15. </a:t>
            </a:r>
            <a:endParaRPr lang="nl-NL" dirty="0"/>
          </a:p>
        </p:txBody>
      </p:sp>
      <p:sp>
        <p:nvSpPr>
          <p:cNvPr id="4" name="Tijdelijke aanduiding voor dianummer 3"/>
          <p:cNvSpPr>
            <a:spLocks noGrp="1"/>
          </p:cNvSpPr>
          <p:nvPr>
            <p:ph type="sldNum" sz="quarter" idx="10"/>
          </p:nvPr>
        </p:nvSpPr>
        <p:spPr/>
        <p:txBody>
          <a:bodyPr/>
          <a:lstStyle/>
          <a:p>
            <a:fld id="{80A1823E-78BE-44C3-AFC6-178F999A8C0A}" type="slidenum">
              <a:rPr lang="nl-NL" smtClean="0"/>
              <a:t>2</a:t>
            </a:fld>
            <a:endParaRPr lang="nl-NL"/>
          </a:p>
        </p:txBody>
      </p:sp>
    </p:spTree>
    <p:extLst>
      <p:ext uri="{BB962C8B-B14F-4D97-AF65-F5344CB8AC3E}">
        <p14:creationId xmlns:p14="http://schemas.microsoft.com/office/powerpoint/2010/main" val="61376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defTabSz="914400">
              <a:lnSpc>
                <a:spcPct val="100000"/>
              </a:lnSpc>
              <a:spcBef>
                <a:spcPts val="0"/>
              </a:spcBef>
              <a:buFont typeface="Wingdings" panose="05000000000000000000" pitchFamily="2" charset="2"/>
              <a:buNone/>
            </a:pPr>
            <a:r>
              <a:rPr lang="en-US" sz="1200" b="0" dirty="0" smtClean="0">
                <a:solidFill>
                  <a:schemeClr val="accent2"/>
                </a:solidFill>
                <a:ea typeface="Batang" panose="02030600000101010101" pitchFamily="18" charset="-127"/>
              </a:rPr>
              <a:t>Law enforcement can have negative effects</a:t>
            </a:r>
            <a:r>
              <a:rPr lang="en-US" sz="1200" b="0" baseline="0" dirty="0" smtClean="0">
                <a:solidFill>
                  <a:schemeClr val="accent2"/>
                </a:solidFill>
                <a:ea typeface="Batang" panose="02030600000101010101" pitchFamily="18" charset="-127"/>
              </a:rPr>
              <a:t> for girls. From the Her Choice program, we have learnt that g</a:t>
            </a:r>
            <a:r>
              <a:rPr lang="en-US" sz="1200" b="0" dirty="0" smtClean="0">
                <a:solidFill>
                  <a:schemeClr val="accent2"/>
                </a:solidFill>
                <a:ea typeface="Batang" panose="02030600000101010101" pitchFamily="18" charset="-127"/>
              </a:rPr>
              <a:t>irls who claim their right and withdraw or refuse to marriage tend to become very vulnerable, many drop-out or stay out-of-school because parents hold them responsible to contribute to the family income.</a:t>
            </a:r>
            <a:r>
              <a:rPr lang="en-US" sz="1200" b="0" baseline="0" dirty="0" smtClean="0">
                <a:solidFill>
                  <a:schemeClr val="accent2"/>
                </a:solidFill>
                <a:ea typeface="Batang" panose="02030600000101010101" pitchFamily="18" charset="-127"/>
              </a:rPr>
              <a:t> </a:t>
            </a:r>
            <a:r>
              <a:rPr lang="en-US" sz="1200" b="0" dirty="0" smtClean="0">
                <a:solidFill>
                  <a:schemeClr val="accent2"/>
                </a:solidFill>
                <a:ea typeface="Batang" panose="02030600000101010101" pitchFamily="18" charset="-127"/>
              </a:rPr>
              <a:t>This increases the chance for girls to be trapped in unsafe situation, which  increases their risk of being trapped in in unsafe situation, for example though transactional</a:t>
            </a:r>
            <a:r>
              <a:rPr lang="en-US" sz="1200" b="0" baseline="0" dirty="0" smtClean="0">
                <a:solidFill>
                  <a:schemeClr val="accent2"/>
                </a:solidFill>
                <a:ea typeface="Batang" panose="02030600000101010101" pitchFamily="18" charset="-127"/>
              </a:rPr>
              <a:t> sex. </a:t>
            </a:r>
          </a:p>
          <a:p>
            <a:pPr lvl="0" defTabSz="914400">
              <a:lnSpc>
                <a:spcPct val="100000"/>
              </a:lnSpc>
              <a:spcBef>
                <a:spcPts val="0"/>
              </a:spcBef>
              <a:buFont typeface="Wingdings" panose="05000000000000000000" pitchFamily="2" charset="2"/>
              <a:buNone/>
            </a:pPr>
            <a:endParaRPr lang="en-US" sz="1200" b="0" dirty="0" smtClean="0">
              <a:solidFill>
                <a:schemeClr val="accent2"/>
              </a:solidFill>
              <a:ea typeface="Batang" panose="02030600000101010101" pitchFamily="18" charset="-127"/>
            </a:endParaRPr>
          </a:p>
          <a:p>
            <a:pPr lvl="0" defTabSz="914400">
              <a:lnSpc>
                <a:spcPct val="100000"/>
              </a:lnSpc>
              <a:spcBef>
                <a:spcPts val="0"/>
              </a:spcBef>
              <a:buFont typeface="Wingdings" panose="05000000000000000000" pitchFamily="2" charset="2"/>
              <a:buNone/>
            </a:pPr>
            <a:r>
              <a:rPr lang="en-US" sz="1200" b="0" dirty="0" smtClean="0">
                <a:solidFill>
                  <a:schemeClr val="accent2"/>
                </a:solidFill>
                <a:ea typeface="Batang" panose="02030600000101010101" pitchFamily="18" charset="-127"/>
              </a:rPr>
              <a:t>We</a:t>
            </a:r>
            <a:r>
              <a:rPr lang="en-US" sz="1200" b="0" baseline="0" dirty="0" smtClean="0">
                <a:solidFill>
                  <a:schemeClr val="accent2"/>
                </a:solidFill>
                <a:ea typeface="Batang" panose="02030600000101010101" pitchFamily="18" charset="-127"/>
              </a:rPr>
              <a:t> also see that child marriage continue to happen in an informal way. </a:t>
            </a:r>
            <a:r>
              <a:rPr lang="en-US" sz="1200" b="0" dirty="0" smtClean="0">
                <a:solidFill>
                  <a:schemeClr val="accent2"/>
                </a:solidFill>
                <a:ea typeface="Batang" panose="02030600000101010101" pitchFamily="18" charset="-127"/>
              </a:rPr>
              <a:t>Perpetrators of child marriage now marry young children and keep them in school. Families which cannot support their children’s education identify suitors who are capable of paying school dues to marry off their daughters. As a result, parents reduce on bride price and then enter an agreement with the potential husband to take back their daughter to school.  </a:t>
            </a:r>
          </a:p>
          <a:p>
            <a:endParaRPr lang="nl-NL" dirty="0"/>
          </a:p>
        </p:txBody>
      </p:sp>
      <p:sp>
        <p:nvSpPr>
          <p:cNvPr id="4" name="Tijdelijke aanduiding voor dianummer 3"/>
          <p:cNvSpPr>
            <a:spLocks noGrp="1"/>
          </p:cNvSpPr>
          <p:nvPr>
            <p:ph type="sldNum" sz="quarter" idx="10"/>
          </p:nvPr>
        </p:nvSpPr>
        <p:spPr/>
        <p:txBody>
          <a:bodyPr/>
          <a:lstStyle/>
          <a:p>
            <a:fld id="{80A1823E-78BE-44C3-AFC6-178F999A8C0A}" type="slidenum">
              <a:rPr lang="nl-NL" smtClean="0"/>
              <a:t>3</a:t>
            </a:fld>
            <a:endParaRPr lang="nl-NL"/>
          </a:p>
        </p:txBody>
      </p:sp>
    </p:spTree>
    <p:extLst>
      <p:ext uri="{BB962C8B-B14F-4D97-AF65-F5344CB8AC3E}">
        <p14:creationId xmlns:p14="http://schemas.microsoft.com/office/powerpoint/2010/main" val="2228462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2"/>
                </a:solidFill>
              </a:rPr>
              <a:t>As a response to</a:t>
            </a:r>
            <a:r>
              <a:rPr lang="en-US" sz="1200" baseline="0" dirty="0" smtClean="0">
                <a:solidFill>
                  <a:schemeClr val="accent2"/>
                </a:solidFill>
              </a:rPr>
              <a:t> these unintended consequences, the Her Choice program </a:t>
            </a:r>
            <a:r>
              <a:rPr lang="en-US" sz="1200" dirty="0" smtClean="0">
                <a:solidFill>
                  <a:schemeClr val="accent2"/>
                </a:solidFill>
              </a:rPr>
              <a:t>strives to create a safe and empowering environment where girls feel supported by their families, school, community &amp; LG.</a:t>
            </a:r>
            <a:r>
              <a:rPr lang="en-US" sz="1200" baseline="0" dirty="0" smtClean="0">
                <a:solidFill>
                  <a:schemeClr val="accent2"/>
                </a:solidFill>
              </a:rPr>
              <a:t> Furthermore, joint efforts </a:t>
            </a:r>
            <a:r>
              <a:rPr lang="en-US" sz="1200" dirty="0" smtClean="0">
                <a:solidFill>
                  <a:schemeClr val="accent2"/>
                </a:solidFill>
              </a:rPr>
              <a:t>for sustainable economic improvement are made to provide girls and young women the possibility to choose a better future. </a:t>
            </a:r>
          </a:p>
          <a:p>
            <a:endParaRPr lang="nl-NL" dirty="0"/>
          </a:p>
        </p:txBody>
      </p:sp>
      <p:sp>
        <p:nvSpPr>
          <p:cNvPr id="4" name="Tijdelijke aanduiding voor dianummer 3"/>
          <p:cNvSpPr>
            <a:spLocks noGrp="1"/>
          </p:cNvSpPr>
          <p:nvPr>
            <p:ph type="sldNum" sz="quarter" idx="10"/>
          </p:nvPr>
        </p:nvSpPr>
        <p:spPr/>
        <p:txBody>
          <a:bodyPr/>
          <a:lstStyle/>
          <a:p>
            <a:fld id="{80A1823E-78BE-44C3-AFC6-178F999A8C0A}" type="slidenum">
              <a:rPr lang="nl-NL" smtClean="0"/>
              <a:t>4</a:t>
            </a:fld>
            <a:endParaRPr lang="nl-NL"/>
          </a:p>
        </p:txBody>
      </p:sp>
    </p:spTree>
    <p:extLst>
      <p:ext uri="{BB962C8B-B14F-4D97-AF65-F5344CB8AC3E}">
        <p14:creationId xmlns:p14="http://schemas.microsoft.com/office/powerpoint/2010/main" val="40473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To avoid girls becoming more vulnerable after refusing/withdrawing marriage, THP supports poor families and girls at risk (for example child mothers, young girls, HIV positive girls and girls heading H/H) to improve their economic security. We do this through capacity building in market-oriented productive vocational enterprises in areas of agro-business, craft making, tailoring, liquid soap making, basic life skills and entrepreneurship. Furthermore, we link up married girls or girls who withdraw from child marriage to trained THP women volunteers at community level for psychological support. </a:t>
            </a:r>
          </a:p>
          <a:p>
            <a:endParaRPr lang="nl-NL" dirty="0"/>
          </a:p>
        </p:txBody>
      </p:sp>
      <p:sp>
        <p:nvSpPr>
          <p:cNvPr id="4" name="Tijdelijke aanduiding voor dianummer 3"/>
          <p:cNvSpPr>
            <a:spLocks noGrp="1"/>
          </p:cNvSpPr>
          <p:nvPr>
            <p:ph type="sldNum" sz="quarter" idx="10"/>
          </p:nvPr>
        </p:nvSpPr>
        <p:spPr/>
        <p:txBody>
          <a:bodyPr/>
          <a:lstStyle/>
          <a:p>
            <a:fld id="{80A1823E-78BE-44C3-AFC6-178F999A8C0A}" type="slidenum">
              <a:rPr lang="nl-NL" smtClean="0"/>
              <a:t>5</a:t>
            </a:fld>
            <a:endParaRPr lang="nl-NL"/>
          </a:p>
        </p:txBody>
      </p:sp>
    </p:spTree>
    <p:extLst>
      <p:ext uri="{BB962C8B-B14F-4D97-AF65-F5344CB8AC3E}">
        <p14:creationId xmlns:p14="http://schemas.microsoft.com/office/powerpoint/2010/main" val="6242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0A1823E-78BE-44C3-AFC6-178F999A8C0A}" type="slidenum">
              <a:rPr lang="nl-NL" smtClean="0"/>
              <a:t>6</a:t>
            </a:fld>
            <a:endParaRPr lang="nl-NL"/>
          </a:p>
        </p:txBody>
      </p:sp>
    </p:spTree>
    <p:extLst>
      <p:ext uri="{BB962C8B-B14F-4D97-AF65-F5344CB8AC3E}">
        <p14:creationId xmlns:p14="http://schemas.microsoft.com/office/powerpoint/2010/main" val="3084102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4875"/>
            </a:lvl1pPr>
          </a:lstStyle>
          <a:p>
            <a:r>
              <a:rPr lang="en-US" smtClean="0"/>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267743-3680-8041-B875-B53693D18626}"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267743-3680-8041-B875-B53693D18626}"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46348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1"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1037"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267743-3680-8041-B875-B53693D18626}"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2040651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267743-3680-8041-B875-B53693D18626}"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184399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4875"/>
            </a:lvl1pPr>
          </a:lstStyle>
          <a:p>
            <a:r>
              <a:rPr lang="en-US" smtClean="0"/>
              <a:t>Click to edit Master title style</a:t>
            </a:r>
            <a:endParaRPr lang="en-US"/>
          </a:p>
        </p:txBody>
      </p:sp>
      <p:sp>
        <p:nvSpPr>
          <p:cNvPr id="3" name="Text Placeholder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267743-3680-8041-B875-B53693D18626}"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94394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267743-3680-8041-B875-B53693D18626}"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198421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682328"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267743-3680-8041-B875-B53693D18626}" type="datetimeFigureOut">
              <a:rPr lang="en-US" smtClean="0"/>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85563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267743-3680-8041-B875-B53693D18626}" type="datetimeFigureOut">
              <a:rPr lang="en-US" smtClean="0"/>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174969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67743-3680-8041-B875-B53693D18626}" type="datetimeFigureOut">
              <a:rPr lang="en-US" smtClean="0"/>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146934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smtClean="0"/>
              <a:t>Click to edit Master title style</a:t>
            </a:r>
            <a:endParaRPr lang="en-US"/>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267743-3680-8041-B875-B53693D18626}"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195629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smtClean="0"/>
              <a:t>Click to edit Master title style</a:t>
            </a:r>
            <a:endParaRPr lang="en-US"/>
          </a:p>
        </p:txBody>
      </p:sp>
      <p:sp>
        <p:nvSpPr>
          <p:cNvPr id="3" name="Picture Placeholder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en-US" smtClean="0"/>
              <a:t>Click icon to add picture</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267743-3680-8041-B875-B53693D18626}"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8CABE-C022-C14B-A27E-27E2AED0721B}" type="slidenum">
              <a:rPr lang="en-US" smtClean="0"/>
              <a:t>‹#›</a:t>
            </a:fld>
            <a:endParaRPr lang="en-US"/>
          </a:p>
        </p:txBody>
      </p:sp>
    </p:spTree>
    <p:extLst>
      <p:ext uri="{BB962C8B-B14F-4D97-AF65-F5344CB8AC3E}">
        <p14:creationId xmlns:p14="http://schemas.microsoft.com/office/powerpoint/2010/main" val="103614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45267743-3680-8041-B875-B53693D18626}" type="datetimeFigureOut">
              <a:rPr lang="en-US" smtClean="0"/>
              <a:t>7/7/2020</a:t>
            </a:fld>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0548CABE-C022-C14B-A27E-27E2AED0721B}" type="slidenum">
              <a:rPr lang="en-US" smtClean="0"/>
              <a:t>‹#›</a:t>
            </a:fld>
            <a:endParaRPr 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8633012" cy="6858000"/>
          </a:xfrm>
          <a:prstGeom prst="rect">
            <a:avLst/>
          </a:prstGeom>
          <a:solidFill>
            <a:srgbClr val="D75F4D"/>
          </a:solidFill>
          <a:ln>
            <a:solidFill>
              <a:srgbClr val="D75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dirty="0"/>
          </a:p>
        </p:txBody>
      </p:sp>
      <p:pic>
        <p:nvPicPr>
          <p:cNvPr id="16" name="Picture 15"/>
          <p:cNvPicPr>
            <a:picLocks noChangeAspect="1"/>
          </p:cNvPicPr>
          <p:nvPr/>
        </p:nvPicPr>
        <p:blipFill>
          <a:blip r:embed="rId5">
            <a:alphaModFix amt="35000"/>
          </a:blip>
          <a:stretch>
            <a:fillRect/>
          </a:stretch>
        </p:blipFill>
        <p:spPr>
          <a:xfrm rot="20468779" flipH="1">
            <a:off x="-1809447" y="-2567548"/>
            <a:ext cx="8682344" cy="8243841"/>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3012" y="0"/>
            <a:ext cx="1272988" cy="1745226"/>
          </a:xfrm>
          <a:prstGeom prst="rect">
            <a:avLst/>
          </a:prstGeom>
        </p:spPr>
      </p:pic>
      <p:sp>
        <p:nvSpPr>
          <p:cNvPr id="3" name="Subtitle 2"/>
          <p:cNvSpPr>
            <a:spLocks noGrp="1"/>
          </p:cNvSpPr>
          <p:nvPr>
            <p:ph type="subTitle" idx="1"/>
          </p:nvPr>
        </p:nvSpPr>
        <p:spPr>
          <a:xfrm>
            <a:off x="3333031" y="5760628"/>
            <a:ext cx="5044292" cy="942644"/>
          </a:xfrm>
        </p:spPr>
        <p:txBody>
          <a:bodyPr>
            <a:noAutofit/>
          </a:bodyPr>
          <a:lstStyle/>
          <a:p>
            <a:pPr algn="r"/>
            <a:r>
              <a:rPr lang="en-US" sz="2000" dirty="0" smtClean="0">
                <a:solidFill>
                  <a:schemeClr val="bg1"/>
                </a:solidFill>
              </a:rPr>
              <a:t>Gerald Kato, The Hunger Project Uganda</a:t>
            </a:r>
            <a:endParaRPr lang="en-US" sz="2000" dirty="0">
              <a:solidFill>
                <a:schemeClr val="bg1"/>
              </a:solidFill>
            </a:endParaRPr>
          </a:p>
        </p:txBody>
      </p:sp>
      <p:sp>
        <p:nvSpPr>
          <p:cNvPr id="8" name="Title 1"/>
          <p:cNvSpPr txBox="1">
            <a:spLocks/>
          </p:cNvSpPr>
          <p:nvPr/>
        </p:nvSpPr>
        <p:spPr>
          <a:xfrm>
            <a:off x="510985" y="4370294"/>
            <a:ext cx="7782410" cy="1172192"/>
          </a:xfrm>
          <a:prstGeom prst="rect">
            <a:avLst/>
          </a:prstGeom>
        </p:spPr>
        <p:txBody>
          <a:bodyPr vert="horz" lIns="74295" tIns="37148" rIns="74295" bIns="3714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800" dirty="0">
                <a:solidFill>
                  <a:schemeClr val="bg1"/>
                </a:solidFill>
              </a:rPr>
              <a:t>Programmatic view on ending Child Marriage </a:t>
            </a:r>
            <a:r>
              <a:rPr lang="en-US" sz="4800" dirty="0" smtClean="0">
                <a:solidFill>
                  <a:schemeClr val="bg1"/>
                </a:solidFill>
              </a:rPr>
              <a:t>in Uganda</a:t>
            </a:r>
            <a:endParaRPr lang="en-US" sz="4800" dirty="0">
              <a:solidFill>
                <a:schemeClr val="bg1"/>
              </a:solidFill>
            </a:endParaRPr>
          </a:p>
        </p:txBody>
      </p:sp>
      <p:pic>
        <p:nvPicPr>
          <p:cNvPr id="9" name="Picture 6">
            <a:extLst>
              <a:ext uri="{FF2B5EF4-FFF2-40B4-BE49-F238E27FC236}">
                <a16:creationId xmlns="" xmlns:a16="http://schemas.microsoft.com/office/drawing/2014/main" id="{AC3A015F-B15C-4E0A-8DD7-4832923E7CCB}"/>
              </a:ext>
            </a:extLst>
          </p:cNvPr>
          <p:cNvPicPr>
            <a:picLocks noChangeAspect="1"/>
          </p:cNvPicPr>
          <p:nvPr/>
        </p:nvPicPr>
        <p:blipFill>
          <a:blip r:embed="rId7"/>
          <a:stretch>
            <a:fillRect/>
          </a:stretch>
        </p:blipFill>
        <p:spPr>
          <a:xfrm>
            <a:off x="8717143" y="1698969"/>
            <a:ext cx="1104725" cy="1086762"/>
          </a:xfrm>
          <a:prstGeom prst="rect">
            <a:avLst/>
          </a:prstGeom>
        </p:spPr>
      </p:pic>
      <p:pic>
        <p:nvPicPr>
          <p:cNvPr id="2" name="audio 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66305" y="6028750"/>
            <a:ext cx="406400" cy="406400"/>
          </a:xfrm>
          <a:prstGeom prst="rect">
            <a:avLst/>
          </a:prstGeom>
        </p:spPr>
      </p:pic>
    </p:spTree>
    <p:extLst>
      <p:ext uri="{BB962C8B-B14F-4D97-AF65-F5344CB8AC3E}">
        <p14:creationId xmlns:p14="http://schemas.microsoft.com/office/powerpoint/2010/main" val="1681692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D75F4D"/>
                </a:solidFill>
              </a:rPr>
              <a:t>LEGAL CONTEXT IN UGANDA</a:t>
            </a:r>
            <a:endParaRPr lang="en-US" sz="4000" b="1" dirty="0">
              <a:solidFill>
                <a:srgbClr val="D75F4D"/>
              </a:solidFill>
            </a:endParaRPr>
          </a:p>
        </p:txBody>
      </p:sp>
      <p:sp>
        <p:nvSpPr>
          <p:cNvPr id="3" name="Tijdelijke aanduiding voor inhoud 2"/>
          <p:cNvSpPr>
            <a:spLocks noGrp="1"/>
          </p:cNvSpPr>
          <p:nvPr>
            <p:ph sz="half" idx="1"/>
          </p:nvPr>
        </p:nvSpPr>
        <p:spPr>
          <a:xfrm>
            <a:off x="681038" y="1569441"/>
            <a:ext cx="4201513" cy="4607522"/>
          </a:xfrm>
        </p:spPr>
        <p:txBody>
          <a:bodyPr>
            <a:normAutofit/>
          </a:bodyPr>
          <a:lstStyle/>
          <a:p>
            <a:r>
              <a:rPr lang="en-GB" dirty="0"/>
              <a:t>The legal age of marriage is 18 without exceptions (Children Act 2016</a:t>
            </a:r>
            <a:r>
              <a:rPr lang="en-GB" dirty="0" smtClean="0"/>
              <a:t>)</a:t>
            </a:r>
          </a:p>
          <a:p>
            <a:endParaRPr lang="en-GB" dirty="0"/>
          </a:p>
          <a:p>
            <a:r>
              <a:rPr lang="en-GB" dirty="0"/>
              <a:t>In 2015, </a:t>
            </a:r>
            <a:r>
              <a:rPr lang="en-GB" dirty="0" err="1"/>
              <a:t>GoU</a:t>
            </a:r>
            <a:r>
              <a:rPr lang="en-GB" dirty="0"/>
              <a:t> launched the National Strategy on Ending Child Marriage and Teenage Pregnancy.</a:t>
            </a:r>
          </a:p>
          <a:p>
            <a:endParaRPr lang="en-GB" dirty="0"/>
          </a:p>
          <a:p>
            <a:r>
              <a:rPr lang="en-GB" dirty="0" smtClean="0"/>
              <a:t>40% of girls is still forced to marry before their 18th birthday, and 1 in 10 before the age of 15.</a:t>
            </a:r>
          </a:p>
          <a:p>
            <a:pPr lvl="1"/>
            <a:endParaRPr lang="nl-NL" dirty="0">
              <a:solidFill>
                <a:schemeClr val="tx1">
                  <a:lumMod val="50000"/>
                  <a:lumOff val="50000"/>
                </a:schemeClr>
              </a:solidFill>
            </a:endParaRPr>
          </a:p>
        </p:txBody>
      </p:sp>
      <p:sp>
        <p:nvSpPr>
          <p:cNvPr id="5" name="Rectangle 4"/>
          <p:cNvSpPr/>
          <p:nvPr/>
        </p:nvSpPr>
        <p:spPr>
          <a:xfrm>
            <a:off x="9042166" y="0"/>
            <a:ext cx="869802" cy="6857998"/>
          </a:xfrm>
          <a:prstGeom prst="rect">
            <a:avLst/>
          </a:prstGeom>
          <a:solidFill>
            <a:srgbClr val="D75F4D"/>
          </a:solidFill>
          <a:ln>
            <a:solidFill>
              <a:srgbClr val="D75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059" y="2960239"/>
            <a:ext cx="750016" cy="937520"/>
          </a:xfrm>
          <a:prstGeom prst="rect">
            <a:avLst/>
          </a:prstGeom>
        </p:spPr>
      </p:pic>
      <p:pic>
        <p:nvPicPr>
          <p:cNvPr id="8" name="Picture 4">
            <a:extLst>
              <a:ext uri="{FF2B5EF4-FFF2-40B4-BE49-F238E27FC236}">
                <a16:creationId xmlns="" xmlns:a16="http://schemas.microsoft.com/office/drawing/2014/main" id="{1EFBDE8B-70D2-4793-B528-181DCEF2A4AF}"/>
              </a:ext>
            </a:extLst>
          </p:cNvPr>
          <p:cNvPicPr>
            <a:picLocks noGrp="1" noChangeAspect="1"/>
          </p:cNvPicPr>
          <p:nvPr>
            <p:ph sz="half" idx="2"/>
          </p:nvPr>
        </p:nvPicPr>
        <p:blipFill>
          <a:blip r:embed="rId6"/>
          <a:stretch>
            <a:fillRect/>
          </a:stretch>
        </p:blipFill>
        <p:spPr>
          <a:xfrm>
            <a:off x="5014913" y="1690689"/>
            <a:ext cx="3788421" cy="3788421"/>
          </a:xfrm>
          <a:prstGeom prst="rect">
            <a:avLst/>
          </a:prstGeom>
        </p:spPr>
      </p:pic>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73867" y="6176963"/>
            <a:ext cx="406400" cy="406400"/>
          </a:xfrm>
          <a:prstGeom prst="rect">
            <a:avLst/>
          </a:prstGeom>
        </p:spPr>
      </p:pic>
    </p:spTree>
    <p:extLst>
      <p:ext uri="{BB962C8B-B14F-4D97-AF65-F5344CB8AC3E}">
        <p14:creationId xmlns:p14="http://schemas.microsoft.com/office/powerpoint/2010/main" val="132576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0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D75F4D"/>
                </a:solidFill>
              </a:rPr>
              <a:t>UNINTENDED CONSEQUENCES OF LAW ENFORCEMENT</a:t>
            </a:r>
            <a:endParaRPr lang="en-US" sz="3600" b="1" dirty="0">
              <a:solidFill>
                <a:srgbClr val="D75F4D"/>
              </a:solidFill>
            </a:endParaRPr>
          </a:p>
        </p:txBody>
      </p:sp>
      <p:sp>
        <p:nvSpPr>
          <p:cNvPr id="10" name="Tijdelijke aanduiding voor inhoud 9"/>
          <p:cNvSpPr>
            <a:spLocks noGrp="1"/>
          </p:cNvSpPr>
          <p:nvPr>
            <p:ph sz="half" idx="2"/>
          </p:nvPr>
        </p:nvSpPr>
        <p:spPr>
          <a:xfrm>
            <a:off x="5014913" y="1825625"/>
            <a:ext cx="4027253" cy="4351338"/>
          </a:xfrm>
        </p:spPr>
        <p:txBody>
          <a:bodyPr/>
          <a:lstStyle/>
          <a:p>
            <a:r>
              <a:rPr lang="en-GB" dirty="0" smtClean="0"/>
              <a:t>Girls claiming their right and withdraw or refuse marriage become more vulnerable. </a:t>
            </a:r>
          </a:p>
          <a:p>
            <a:endParaRPr lang="nl-NL" dirty="0"/>
          </a:p>
          <a:p>
            <a:r>
              <a:rPr lang="en-US" dirty="0"/>
              <a:t>Informal child marriage still happen but now young children are forced to marry while still continuing their </a:t>
            </a:r>
            <a:r>
              <a:rPr lang="en-US" dirty="0" smtClean="0"/>
              <a:t>education. </a:t>
            </a:r>
            <a:endParaRPr lang="nl-NL" dirty="0" smtClean="0"/>
          </a:p>
          <a:p>
            <a:endParaRPr lang="nl-NL" dirty="0"/>
          </a:p>
          <a:p>
            <a:endParaRPr lang="nl-NL" dirty="0" smtClean="0"/>
          </a:p>
          <a:p>
            <a:endParaRPr lang="nl-NL" dirty="0"/>
          </a:p>
        </p:txBody>
      </p:sp>
      <p:sp>
        <p:nvSpPr>
          <p:cNvPr id="5" name="Rectangle 4"/>
          <p:cNvSpPr/>
          <p:nvPr/>
        </p:nvSpPr>
        <p:spPr>
          <a:xfrm>
            <a:off x="9042166" y="0"/>
            <a:ext cx="869802" cy="6857998"/>
          </a:xfrm>
          <a:prstGeom prst="rect">
            <a:avLst/>
          </a:prstGeom>
          <a:solidFill>
            <a:srgbClr val="D75F4D"/>
          </a:solidFill>
          <a:ln>
            <a:solidFill>
              <a:srgbClr val="D75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059" y="2960239"/>
            <a:ext cx="750016" cy="937520"/>
          </a:xfrm>
          <a:prstGeom prst="rect">
            <a:avLst/>
          </a:prstGeom>
        </p:spPr>
      </p:pic>
      <p:pic>
        <p:nvPicPr>
          <p:cNvPr id="13" name="Content Placeholder 13">
            <a:extLst>
              <a:ext uri="{FF2B5EF4-FFF2-40B4-BE49-F238E27FC236}">
                <a16:creationId xmlns="" xmlns:a16="http://schemas.microsoft.com/office/drawing/2014/main" id="{C49C2C25-26F1-41D9-AA5B-71C30C042468}"/>
              </a:ext>
            </a:extLst>
          </p:cNvPr>
          <p:cNvPicPr>
            <a:picLocks noGrp="1" noChangeAspect="1"/>
          </p:cNvPicPr>
          <p:nvPr>
            <p:ph sz="half" idx="1"/>
          </p:nvPr>
        </p:nvPicPr>
        <p:blipFill>
          <a:blip r:embed="rId6"/>
          <a:stretch>
            <a:fillRect/>
          </a:stretch>
        </p:blipFill>
        <p:spPr>
          <a:xfrm>
            <a:off x="704955" y="1825625"/>
            <a:ext cx="3856926" cy="4351337"/>
          </a:xfrm>
          <a:prstGeom prst="rect">
            <a:avLst/>
          </a:prstGeom>
        </p:spPr>
      </p:pic>
      <p:pic>
        <p:nvPicPr>
          <p:cNvPr id="3" name="audio thr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01163" y="6183889"/>
            <a:ext cx="406400" cy="406400"/>
          </a:xfrm>
          <a:prstGeom prst="rect">
            <a:avLst/>
          </a:prstGeom>
        </p:spPr>
      </p:pic>
    </p:spTree>
    <p:extLst>
      <p:ext uri="{BB962C8B-B14F-4D97-AF65-F5344CB8AC3E}">
        <p14:creationId xmlns:p14="http://schemas.microsoft.com/office/powerpoint/2010/main" val="574877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D75F4D"/>
                </a:solidFill>
              </a:rPr>
              <a:t>OUR PROGRAMMATIC RESPONSE</a:t>
            </a:r>
            <a:endParaRPr lang="en-US" sz="3600" b="1" dirty="0">
              <a:solidFill>
                <a:srgbClr val="D75F4D"/>
              </a:solidFill>
            </a:endParaRPr>
          </a:p>
        </p:txBody>
      </p:sp>
      <p:sp>
        <p:nvSpPr>
          <p:cNvPr id="10" name="Tijdelijke aanduiding voor inhoud 9"/>
          <p:cNvSpPr>
            <a:spLocks noGrp="1"/>
          </p:cNvSpPr>
          <p:nvPr>
            <p:ph sz="half" idx="2"/>
          </p:nvPr>
        </p:nvSpPr>
        <p:spPr>
          <a:xfrm>
            <a:off x="5014913" y="1825625"/>
            <a:ext cx="4027253" cy="4351338"/>
          </a:xfrm>
        </p:spPr>
        <p:txBody>
          <a:bodyPr/>
          <a:lstStyle/>
          <a:p>
            <a:r>
              <a:rPr lang="nl-NL" dirty="0" smtClean="0"/>
              <a:t>Create safe and empowering environment for girls. </a:t>
            </a:r>
          </a:p>
          <a:p>
            <a:endParaRPr lang="nl-NL" dirty="0"/>
          </a:p>
          <a:p>
            <a:r>
              <a:rPr lang="nl-NL" dirty="0" smtClean="0"/>
              <a:t>Strenghtening the economic security of girls and their families. </a:t>
            </a:r>
          </a:p>
          <a:p>
            <a:endParaRPr lang="nl-NL" dirty="0"/>
          </a:p>
          <a:p>
            <a:endParaRPr lang="nl-NL" dirty="0" smtClean="0"/>
          </a:p>
          <a:p>
            <a:endParaRPr lang="nl-NL" dirty="0"/>
          </a:p>
          <a:p>
            <a:endParaRPr lang="nl-NL" dirty="0"/>
          </a:p>
          <a:p>
            <a:endParaRPr lang="nl-NL" dirty="0" smtClean="0"/>
          </a:p>
          <a:p>
            <a:endParaRPr lang="nl-NL" dirty="0"/>
          </a:p>
        </p:txBody>
      </p:sp>
      <p:sp>
        <p:nvSpPr>
          <p:cNvPr id="5" name="Rectangle 4"/>
          <p:cNvSpPr/>
          <p:nvPr/>
        </p:nvSpPr>
        <p:spPr>
          <a:xfrm>
            <a:off x="9042166" y="0"/>
            <a:ext cx="869802" cy="6857998"/>
          </a:xfrm>
          <a:prstGeom prst="rect">
            <a:avLst/>
          </a:prstGeom>
          <a:solidFill>
            <a:srgbClr val="D75F4D"/>
          </a:solidFill>
          <a:ln>
            <a:solidFill>
              <a:srgbClr val="D75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059" y="2960239"/>
            <a:ext cx="750016" cy="937520"/>
          </a:xfrm>
          <a:prstGeom prst="rect">
            <a:avLst/>
          </a:prstGeom>
        </p:spPr>
      </p:pic>
      <p:pic>
        <p:nvPicPr>
          <p:cNvPr id="8" name="Picture 2">
            <a:extLst>
              <a:ext uri="{FF2B5EF4-FFF2-40B4-BE49-F238E27FC236}">
                <a16:creationId xmlns="" xmlns:a16="http://schemas.microsoft.com/office/drawing/2014/main" id="{FF979AEE-A4B7-4691-B884-C4B8A6153E24}"/>
              </a:ext>
            </a:extLst>
          </p:cNvPr>
          <p:cNvPicPr>
            <a:picLocks noChangeAspect="1"/>
          </p:cNvPicPr>
          <p:nvPr/>
        </p:nvPicPr>
        <p:blipFill>
          <a:blip r:embed="rId6"/>
          <a:stretch>
            <a:fillRect/>
          </a:stretch>
        </p:blipFill>
        <p:spPr>
          <a:xfrm>
            <a:off x="345688" y="1422240"/>
            <a:ext cx="4369088" cy="4543441"/>
          </a:xfrm>
          <a:prstGeom prst="rect">
            <a:avLst/>
          </a:prstGeom>
        </p:spPr>
      </p:pic>
      <p:pic>
        <p:nvPicPr>
          <p:cNvPr id="9" name="audio 4">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7"/>
          <a:stretch>
            <a:fillRect/>
          </a:stretch>
        </p:blipFill>
        <p:spPr>
          <a:xfrm>
            <a:off x="9445675" y="6176963"/>
            <a:ext cx="406400" cy="406400"/>
          </a:xfrm>
        </p:spPr>
      </p:pic>
    </p:spTree>
    <p:extLst>
      <p:ext uri="{BB962C8B-B14F-4D97-AF65-F5344CB8AC3E}">
        <p14:creationId xmlns:p14="http://schemas.microsoft.com/office/powerpoint/2010/main" val="366173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41"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D75F4D"/>
                </a:solidFill>
              </a:rPr>
              <a:t>OUR PROGRAMMATIC RESPONSE</a:t>
            </a:r>
            <a:endParaRPr lang="en-US" sz="3600" b="1" dirty="0">
              <a:solidFill>
                <a:srgbClr val="D75F4D"/>
              </a:solidFill>
            </a:endParaRPr>
          </a:p>
        </p:txBody>
      </p:sp>
      <p:sp>
        <p:nvSpPr>
          <p:cNvPr id="5" name="Rectangle 4"/>
          <p:cNvSpPr/>
          <p:nvPr/>
        </p:nvSpPr>
        <p:spPr>
          <a:xfrm>
            <a:off x="9042166" y="0"/>
            <a:ext cx="869802" cy="6857998"/>
          </a:xfrm>
          <a:prstGeom prst="rect">
            <a:avLst/>
          </a:prstGeom>
          <a:solidFill>
            <a:srgbClr val="D75F4D"/>
          </a:solidFill>
          <a:ln>
            <a:solidFill>
              <a:srgbClr val="D75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059" y="2960239"/>
            <a:ext cx="750016" cy="937520"/>
          </a:xfrm>
          <a:prstGeom prst="rect">
            <a:avLst/>
          </a:prstGeom>
        </p:spPr>
      </p:pic>
      <p:sp>
        <p:nvSpPr>
          <p:cNvPr id="3" name="Tijdelijke aanduiding voor inhoud 2"/>
          <p:cNvSpPr>
            <a:spLocks noGrp="1"/>
          </p:cNvSpPr>
          <p:nvPr>
            <p:ph sz="half" idx="1"/>
          </p:nvPr>
        </p:nvSpPr>
        <p:spPr/>
        <p:txBody>
          <a:bodyPr/>
          <a:lstStyle/>
          <a:p>
            <a:r>
              <a:rPr lang="en-GB" dirty="0" smtClean="0"/>
              <a:t>Capacity building in market-oriented productive vocational enterprises. </a:t>
            </a:r>
          </a:p>
          <a:p>
            <a:endParaRPr lang="en-GB" dirty="0" smtClean="0"/>
          </a:p>
          <a:p>
            <a:r>
              <a:rPr lang="en-GB" dirty="0" smtClean="0"/>
              <a:t>Community-level psychosocial support. </a:t>
            </a:r>
            <a:endParaRPr lang="en-GB" dirty="0"/>
          </a:p>
        </p:txBody>
      </p:sp>
      <p:pic>
        <p:nvPicPr>
          <p:cNvPr id="9" name="Picture 2">
            <a:extLst>
              <a:ext uri="{FF2B5EF4-FFF2-40B4-BE49-F238E27FC236}">
                <a16:creationId xmlns="" xmlns:a16="http://schemas.microsoft.com/office/drawing/2014/main" id="{9B7B1569-B222-4315-A8A8-F23AE042D674}"/>
              </a:ext>
            </a:extLst>
          </p:cNvPr>
          <p:cNvPicPr>
            <a:picLocks noGrp="1" noChangeAspect="1"/>
          </p:cNvPicPr>
          <p:nvPr>
            <p:ph sz="half" idx="2"/>
          </p:nvPr>
        </p:nvPicPr>
        <p:blipFill>
          <a:blip r:embed="rId6"/>
          <a:stretch>
            <a:fillRect/>
          </a:stretch>
        </p:blipFill>
        <p:spPr>
          <a:xfrm>
            <a:off x="5159750" y="1825625"/>
            <a:ext cx="3822523" cy="3645724"/>
          </a:xfrm>
          <a:prstGeom prst="rect">
            <a:avLst/>
          </a:prstGeom>
        </p:spPr>
      </p:pic>
      <p:pic>
        <p:nvPicPr>
          <p:cNvPr id="4" name="audio fi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10399" y="6176963"/>
            <a:ext cx="406400" cy="406400"/>
          </a:xfrm>
          <a:prstGeom prst="rect">
            <a:avLst/>
          </a:prstGeom>
        </p:spPr>
      </p:pic>
    </p:spTree>
    <p:extLst>
      <p:ext uri="{BB962C8B-B14F-4D97-AF65-F5344CB8AC3E}">
        <p14:creationId xmlns:p14="http://schemas.microsoft.com/office/powerpoint/2010/main" val="4042035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 y="1"/>
            <a:ext cx="9906000" cy="5915757"/>
          </a:xfrm>
          <a:prstGeom prst="rect">
            <a:avLst/>
          </a:prstGeom>
          <a:solidFill>
            <a:srgbClr val="D75F4D"/>
          </a:solidFill>
          <a:ln>
            <a:solidFill>
              <a:srgbClr val="D75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dirty="0"/>
          </a:p>
        </p:txBody>
      </p:sp>
      <p:pic>
        <p:nvPicPr>
          <p:cNvPr id="5" name="Picture 4"/>
          <p:cNvPicPr>
            <a:picLocks noChangeAspect="1"/>
          </p:cNvPicPr>
          <p:nvPr/>
        </p:nvPicPr>
        <p:blipFill rotWithShape="1">
          <a:blip r:embed="rId3">
            <a:alphaModFix amt="35000"/>
          </a:blip>
          <a:srcRect/>
          <a:stretch/>
        </p:blipFill>
        <p:spPr>
          <a:xfrm rot="20389313" flipH="1">
            <a:off x="5408777" y="985345"/>
            <a:ext cx="5559009" cy="5278250"/>
          </a:xfrm>
          <a:prstGeom prst="rect">
            <a:avLst/>
          </a:prstGeom>
        </p:spPr>
      </p:pic>
      <p:pic>
        <p:nvPicPr>
          <p:cNvPr id="8" name="Picture 7"/>
          <p:cNvPicPr>
            <a:picLocks noChangeAspect="1"/>
          </p:cNvPicPr>
          <p:nvPr/>
        </p:nvPicPr>
        <p:blipFill rotWithShape="1">
          <a:blip r:embed="rId4"/>
          <a:srcRect t="16948" b="19197"/>
          <a:stretch/>
        </p:blipFill>
        <p:spPr>
          <a:xfrm>
            <a:off x="4820643" y="5980770"/>
            <a:ext cx="1310602" cy="836888"/>
          </a:xfrm>
          <a:prstGeom prst="rect">
            <a:avLst/>
          </a:prstGeom>
        </p:spPr>
      </p:pic>
      <p:pic>
        <p:nvPicPr>
          <p:cNvPr id="9" name="Picture 8"/>
          <p:cNvPicPr>
            <a:picLocks noChangeAspect="1"/>
          </p:cNvPicPr>
          <p:nvPr/>
        </p:nvPicPr>
        <p:blipFill>
          <a:blip r:embed="rId5"/>
          <a:stretch>
            <a:fillRect/>
          </a:stretch>
        </p:blipFill>
        <p:spPr>
          <a:xfrm>
            <a:off x="6301136" y="6106348"/>
            <a:ext cx="634873" cy="634873"/>
          </a:xfrm>
          <a:prstGeom prst="rect">
            <a:avLst/>
          </a:prstGeom>
        </p:spPr>
      </p:pic>
      <p:pic>
        <p:nvPicPr>
          <p:cNvPr id="10" name="Picture 9"/>
          <p:cNvPicPr>
            <a:picLocks noChangeAspect="1"/>
          </p:cNvPicPr>
          <p:nvPr/>
        </p:nvPicPr>
        <p:blipFill>
          <a:blip r:embed="rId6"/>
          <a:stretch>
            <a:fillRect/>
          </a:stretch>
        </p:blipFill>
        <p:spPr>
          <a:xfrm>
            <a:off x="6974148" y="6104318"/>
            <a:ext cx="2052063" cy="608664"/>
          </a:xfrm>
          <a:prstGeom prst="rect">
            <a:avLst/>
          </a:prstGeom>
        </p:spPr>
      </p:pic>
      <p:pic>
        <p:nvPicPr>
          <p:cNvPr id="11" name="Picture 10"/>
          <p:cNvPicPr>
            <a:picLocks noChangeAspect="1"/>
          </p:cNvPicPr>
          <p:nvPr/>
        </p:nvPicPr>
        <p:blipFill>
          <a:blip r:embed="rId7"/>
          <a:stretch>
            <a:fillRect/>
          </a:stretch>
        </p:blipFill>
        <p:spPr>
          <a:xfrm>
            <a:off x="9073903" y="6106349"/>
            <a:ext cx="634873" cy="634873"/>
          </a:xfrm>
          <a:prstGeom prst="rect">
            <a:avLst/>
          </a:prstGeom>
        </p:spPr>
      </p:pic>
      <p:sp>
        <p:nvSpPr>
          <p:cNvPr id="20" name="Rectangle 19"/>
          <p:cNvSpPr/>
          <p:nvPr/>
        </p:nvSpPr>
        <p:spPr>
          <a:xfrm>
            <a:off x="221081" y="6239118"/>
            <a:ext cx="4447949" cy="369332"/>
          </a:xfrm>
          <a:prstGeom prst="rect">
            <a:avLst/>
          </a:prstGeom>
        </p:spPr>
        <p:txBody>
          <a:bodyPr wrap="none">
            <a:spAutoFit/>
          </a:bodyPr>
          <a:lstStyle/>
          <a:p>
            <a:r>
              <a:rPr lang="en-US" b="1" dirty="0" err="1" smtClean="0">
                <a:solidFill>
                  <a:srgbClr val="D75F4D"/>
                </a:solidFill>
              </a:rPr>
              <a:t>www.her-choice.org</a:t>
            </a:r>
            <a:r>
              <a:rPr lang="en-US" b="1" dirty="0" smtClean="0">
                <a:solidFill>
                  <a:srgbClr val="D75F4D"/>
                </a:solidFill>
              </a:rPr>
              <a:t>   ·   </a:t>
            </a:r>
            <a:r>
              <a:rPr lang="en-US" b="1" dirty="0" err="1" smtClean="0">
                <a:solidFill>
                  <a:srgbClr val="D75F4D"/>
                </a:solidFill>
              </a:rPr>
              <a:t>info@her-choice.org</a:t>
            </a:r>
            <a:endParaRPr lang="en-US" b="1" dirty="0">
              <a:solidFill>
                <a:srgbClr val="D75F4D"/>
              </a:solidFill>
            </a:endParaRPr>
          </a:p>
        </p:txBody>
      </p:sp>
      <p:pic>
        <p:nvPicPr>
          <p:cNvPr id="2" name="Afbeelding 1"/>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Lst>
          </a:blip>
          <a:stretch>
            <a:fillRect/>
          </a:stretch>
        </p:blipFill>
        <p:spPr>
          <a:xfrm>
            <a:off x="1162015" y="788671"/>
            <a:ext cx="7317256" cy="4527257"/>
          </a:xfrm>
          <a:prstGeom prst="rect">
            <a:avLst/>
          </a:prstGeom>
        </p:spPr>
      </p:pic>
    </p:spTree>
    <p:extLst>
      <p:ext uri="{BB962C8B-B14F-4D97-AF65-F5344CB8AC3E}">
        <p14:creationId xmlns:p14="http://schemas.microsoft.com/office/powerpoint/2010/main" val="1953443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36D6FE1-A265-E740-A78D-2837AB7FAFDB}" vid="{50DE1FF0-0928-B346-9BE2-6D40A7AAAB1F}"/>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 template HER CHOICE</Template>
  <TotalTime>822</TotalTime>
  <Words>613</Words>
  <Application>Microsoft Office PowerPoint</Application>
  <PresentationFormat>A4 Paper (210x297 mm)</PresentationFormat>
  <Paragraphs>39</Paragraphs>
  <Slides>6</Slides>
  <Notes>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Batang</vt:lpstr>
      <vt:lpstr>Calibri</vt:lpstr>
      <vt:lpstr>Calibri Light</vt:lpstr>
      <vt:lpstr>Wingdings</vt:lpstr>
      <vt:lpstr>Office Theme</vt:lpstr>
      <vt:lpstr>PowerPoint Presentation</vt:lpstr>
      <vt:lpstr>LEGAL CONTEXT IN UGANDA</vt:lpstr>
      <vt:lpstr>UNINTENDED CONSEQUENCES OF LAW ENFORCEMENT</vt:lpstr>
      <vt:lpstr>OUR PROGRAMMATIC RESPONSE</vt:lpstr>
      <vt:lpstr>OUR PROGRAMMATIC RESPONSE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 July 2017</dc:title>
  <dc:creator>Eugenie Polman</dc:creator>
  <cp:lastModifiedBy>User</cp:lastModifiedBy>
  <cp:revision>67</cp:revision>
  <cp:lastPrinted>2019-02-06T13:33:25Z</cp:lastPrinted>
  <dcterms:created xsi:type="dcterms:W3CDTF">2016-08-23T07:57:26Z</dcterms:created>
  <dcterms:modified xsi:type="dcterms:W3CDTF">2020-07-07T19:12:58Z</dcterms:modified>
</cp:coreProperties>
</file>