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73" r:id="rId4"/>
    <p:sldId id="257" r:id="rId5"/>
    <p:sldId id="260" r:id="rId6"/>
    <p:sldId id="274" r:id="rId7"/>
    <p:sldId id="269" r:id="rId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id Ebergenyi" initials="IES" lastIdx="3" clrIdx="0">
    <p:extLst>
      <p:ext uri="{19B8F6BF-5375-455C-9EA6-DF929625EA0E}">
        <p15:presenceInfo xmlns:p15="http://schemas.microsoft.com/office/powerpoint/2012/main" userId="Ingrid Ebergeny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3" autoAdjust="0"/>
    <p:restoredTop sz="93923"/>
  </p:normalViewPr>
  <p:slideViewPr>
    <p:cSldViewPr snapToGrid="0" snapToObjects="1">
      <p:cViewPr varScale="1">
        <p:scale>
          <a:sx n="92" d="100"/>
          <a:sy n="92" d="100"/>
        </p:scale>
        <p:origin x="192" y="28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45267743-3680-8041-B875-B53693D18626}" type="datetimeFigureOut">
              <a:rPr lang="en-US" smtClean="0"/>
              <a:t>8/10/20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67743-3680-8041-B875-B53693D18626}" type="datetimeFigureOut">
              <a:rPr lang="en-US" smtClean="0"/>
              <a:t>8/10/20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46348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67743-3680-8041-B875-B53693D18626}" type="datetimeFigureOut">
              <a:rPr lang="en-US" smtClean="0"/>
              <a:t>8/10/20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204065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67743-3680-8041-B875-B53693D18626}" type="datetimeFigureOut">
              <a:rPr lang="en-US" smtClean="0"/>
              <a:t>8/10/20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184399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267743-3680-8041-B875-B53693D18626}" type="datetimeFigureOut">
              <a:rPr lang="en-US" smtClean="0"/>
              <a:t>8/10/20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94394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267743-3680-8041-B875-B53693D18626}" type="datetimeFigureOut">
              <a:rPr lang="en-US" smtClean="0"/>
              <a:t>8/10/20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198421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267743-3680-8041-B875-B53693D18626}" type="datetimeFigureOut">
              <a:rPr lang="en-US" smtClean="0"/>
              <a:t>8/10/20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85563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267743-3680-8041-B875-B53693D18626}" type="datetimeFigureOut">
              <a:rPr lang="en-US" smtClean="0"/>
              <a:t>8/10/20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174969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67743-3680-8041-B875-B53693D18626}" type="datetimeFigureOut">
              <a:rPr lang="en-US" smtClean="0"/>
              <a:t>8/10/20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146934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45267743-3680-8041-B875-B53693D18626}" type="datetimeFigureOut">
              <a:rPr lang="en-US" smtClean="0"/>
              <a:t>8/10/20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195629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45267743-3680-8041-B875-B53693D18626}" type="datetimeFigureOut">
              <a:rPr lang="en-US" smtClean="0"/>
              <a:t>8/10/20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8CABE-C022-C14B-A27E-27E2AED0721B}" type="slidenum">
              <a:rPr lang="en-US" smtClean="0"/>
              <a:t>‹Nº›</a:t>
            </a:fld>
            <a:endParaRPr lang="en-US"/>
          </a:p>
        </p:txBody>
      </p:sp>
    </p:spTree>
    <p:extLst>
      <p:ext uri="{BB962C8B-B14F-4D97-AF65-F5344CB8AC3E}">
        <p14:creationId xmlns:p14="http://schemas.microsoft.com/office/powerpoint/2010/main" val="103614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5267743-3680-8041-B875-B53693D18626}" type="datetimeFigureOut">
              <a:rPr lang="en-US" smtClean="0"/>
              <a:t>8/10/20</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0548CABE-C022-C14B-A27E-27E2AED0721B}" type="slidenum">
              <a:rPr lang="en-US" smtClean="0"/>
              <a:t>‹Nº›</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8633012" cy="6858000"/>
          </a:xfrm>
          <a:prstGeom prst="rect">
            <a:avLst/>
          </a:prstGeom>
          <a:solidFill>
            <a:schemeClr val="bg2"/>
          </a:solidFill>
          <a:ln>
            <a:solidFill>
              <a:srgbClr val="D75F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012" y="0"/>
            <a:ext cx="1272988" cy="1745226"/>
          </a:xfrm>
          <a:prstGeom prst="rect">
            <a:avLst/>
          </a:prstGeom>
        </p:spPr>
      </p:pic>
      <p:sp>
        <p:nvSpPr>
          <p:cNvPr id="3" name="Subtitle 2"/>
          <p:cNvSpPr>
            <a:spLocks noGrp="1"/>
          </p:cNvSpPr>
          <p:nvPr>
            <p:ph type="subTitle" idx="1"/>
          </p:nvPr>
        </p:nvSpPr>
        <p:spPr>
          <a:xfrm>
            <a:off x="0" y="3649585"/>
            <a:ext cx="8633012" cy="3083724"/>
          </a:xfrm>
        </p:spPr>
        <p:txBody>
          <a:bodyPr>
            <a:noAutofit/>
          </a:bodyPr>
          <a:lstStyle/>
          <a:p>
            <a:r>
              <a:rPr lang="es-ES_tradnl" sz="2800" b="1" dirty="0">
                <a:solidFill>
                  <a:srgbClr val="92D050"/>
                </a:solidFill>
                <a:latin typeface="Gill Sans MT" panose="020B0502020104020203" pitchFamily="34" charset="0"/>
              </a:rPr>
              <a:t>Visión programática para abordar los matrimonios y las uniones infantiles tempranas y forzadas en el contexto de la COVID-19 en Uganda, experiencias del Proyecto </a:t>
            </a:r>
            <a:r>
              <a:rPr lang="es-ES_tradnl" sz="2800" b="1" dirty="0" err="1">
                <a:solidFill>
                  <a:srgbClr val="92D050"/>
                </a:solidFill>
                <a:latin typeface="Gill Sans MT" panose="020B0502020104020203" pitchFamily="34" charset="0"/>
              </a:rPr>
              <a:t>Her</a:t>
            </a:r>
            <a:r>
              <a:rPr lang="es-ES_tradnl" sz="2800" b="1" dirty="0">
                <a:solidFill>
                  <a:srgbClr val="92D050"/>
                </a:solidFill>
                <a:latin typeface="Gill Sans MT" panose="020B0502020104020203" pitchFamily="34" charset="0"/>
              </a:rPr>
              <a:t> </a:t>
            </a:r>
            <a:r>
              <a:rPr lang="es-ES_tradnl" sz="2800" b="1" dirty="0" err="1">
                <a:solidFill>
                  <a:srgbClr val="92D050"/>
                </a:solidFill>
                <a:latin typeface="Gill Sans MT" panose="020B0502020104020203" pitchFamily="34" charset="0"/>
              </a:rPr>
              <a:t>Choice</a:t>
            </a:r>
            <a:endParaRPr lang="es-ES_tradnl" sz="2800" b="1" dirty="0">
              <a:solidFill>
                <a:srgbClr val="92D050"/>
              </a:solidFill>
              <a:latin typeface="Gill Sans MT" panose="020B0502020104020203" pitchFamily="34" charset="0"/>
            </a:endParaRPr>
          </a:p>
          <a:p>
            <a:pPr algn="l"/>
            <a:r>
              <a:rPr lang="es-ES_tradnl" sz="2400" b="1" dirty="0">
                <a:solidFill>
                  <a:schemeClr val="tx2"/>
                </a:solidFill>
                <a:latin typeface="Gill Sans MT" panose="020B0502020104020203" pitchFamily="34" charset="0"/>
              </a:rPr>
              <a:t>Gerald </a:t>
            </a:r>
            <a:r>
              <a:rPr lang="es-ES_tradnl" sz="2400" b="1" dirty="0" err="1">
                <a:solidFill>
                  <a:schemeClr val="tx2"/>
                </a:solidFill>
                <a:latin typeface="Gill Sans MT" panose="020B0502020104020203" pitchFamily="34" charset="0"/>
              </a:rPr>
              <a:t>Kato</a:t>
            </a:r>
            <a:endParaRPr lang="es-ES_tradnl" sz="2400" b="1" dirty="0">
              <a:solidFill>
                <a:schemeClr val="tx2"/>
              </a:solidFill>
              <a:latin typeface="Gill Sans MT" panose="020B0502020104020203" pitchFamily="34" charset="0"/>
            </a:endParaRPr>
          </a:p>
          <a:p>
            <a:pPr algn="l"/>
            <a:r>
              <a:rPr lang="es-ES_tradnl" sz="2400" b="1" dirty="0">
                <a:solidFill>
                  <a:schemeClr val="tx2"/>
                </a:solidFill>
                <a:latin typeface="Gill Sans MT" panose="020B0502020104020203" pitchFamily="34" charset="0"/>
              </a:rPr>
              <a:t>Coordinador del Proyecto </a:t>
            </a:r>
            <a:r>
              <a:rPr lang="es-ES_tradnl" sz="2400" b="1" dirty="0" err="1">
                <a:solidFill>
                  <a:schemeClr val="tx2"/>
                </a:solidFill>
                <a:latin typeface="Gill Sans MT" panose="020B0502020104020203" pitchFamily="34" charset="0"/>
              </a:rPr>
              <a:t>Her</a:t>
            </a:r>
            <a:r>
              <a:rPr lang="es-ES_tradnl" sz="2400" b="1" dirty="0">
                <a:solidFill>
                  <a:schemeClr val="tx2"/>
                </a:solidFill>
                <a:latin typeface="Gill Sans MT" panose="020B0502020104020203" pitchFamily="34" charset="0"/>
              </a:rPr>
              <a:t> </a:t>
            </a:r>
            <a:r>
              <a:rPr lang="es-ES_tradnl" sz="2400" b="1" dirty="0" err="1">
                <a:solidFill>
                  <a:schemeClr val="tx2"/>
                </a:solidFill>
                <a:latin typeface="Gill Sans MT" panose="020B0502020104020203" pitchFamily="34" charset="0"/>
              </a:rPr>
              <a:t>Choice</a:t>
            </a:r>
            <a:r>
              <a:rPr lang="es-ES_tradnl" sz="2400" b="1" dirty="0">
                <a:solidFill>
                  <a:schemeClr val="tx2"/>
                </a:solidFill>
                <a:latin typeface="Gill Sans MT" panose="020B0502020104020203" pitchFamily="34" charset="0"/>
              </a:rPr>
              <a:t> (HC),</a:t>
            </a:r>
          </a:p>
          <a:p>
            <a:pPr algn="l"/>
            <a:r>
              <a:rPr lang="es-ES_tradnl" sz="2400" b="1" dirty="0" err="1">
                <a:solidFill>
                  <a:schemeClr val="tx2"/>
                </a:solidFill>
                <a:latin typeface="Gill Sans MT" panose="020B0502020104020203" pitchFamily="34" charset="0"/>
              </a:rPr>
              <a:t>The</a:t>
            </a:r>
            <a:r>
              <a:rPr lang="es-ES_tradnl" sz="2400" b="1" dirty="0">
                <a:solidFill>
                  <a:schemeClr val="tx2"/>
                </a:solidFill>
                <a:latin typeface="Gill Sans MT" panose="020B0502020104020203" pitchFamily="34" charset="0"/>
              </a:rPr>
              <a:t> </a:t>
            </a:r>
            <a:r>
              <a:rPr lang="es-ES_tradnl" sz="2400" b="1" dirty="0" err="1">
                <a:solidFill>
                  <a:schemeClr val="tx2"/>
                </a:solidFill>
                <a:latin typeface="Gill Sans MT" panose="020B0502020104020203" pitchFamily="34" charset="0"/>
              </a:rPr>
              <a:t>Hunger</a:t>
            </a:r>
            <a:r>
              <a:rPr lang="es-ES_tradnl" sz="2400" b="1" dirty="0">
                <a:solidFill>
                  <a:schemeClr val="tx2"/>
                </a:solidFill>
                <a:latin typeface="Gill Sans MT" panose="020B0502020104020203" pitchFamily="34" charset="0"/>
              </a:rPr>
              <a:t> Project (THP) Uganda</a:t>
            </a:r>
          </a:p>
          <a:p>
            <a:endParaRPr lang="en-US" sz="2800" b="1" dirty="0">
              <a:solidFill>
                <a:srgbClr val="92D050"/>
              </a:solidFill>
              <a:latin typeface="Gill Sans MT" panose="020B0502020104020203" pitchFamily="34" charset="0"/>
            </a:endParaRPr>
          </a:p>
          <a:p>
            <a:pPr algn="l"/>
            <a:endParaRPr lang="en-US" sz="2800" b="1" dirty="0">
              <a:solidFill>
                <a:srgbClr val="92D050"/>
              </a:solidFill>
              <a:latin typeface="Century Gothic" panose="020B0502020202020204" pitchFamily="34" charset="0"/>
            </a:endParaRPr>
          </a:p>
        </p:txBody>
      </p:sp>
      <p:sp>
        <p:nvSpPr>
          <p:cNvPr id="8" name="Title 1"/>
          <p:cNvSpPr txBox="1">
            <a:spLocks/>
          </p:cNvSpPr>
          <p:nvPr/>
        </p:nvSpPr>
        <p:spPr>
          <a:xfrm>
            <a:off x="5170311" y="293511"/>
            <a:ext cx="587022" cy="72248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dirty="0">
                <a:solidFill>
                  <a:schemeClr val="tx2"/>
                </a:solidFill>
              </a:rPr>
              <a:t>   </a:t>
            </a:r>
          </a:p>
        </p:txBody>
      </p:sp>
      <p:pic>
        <p:nvPicPr>
          <p:cNvPr id="5" name="Picture 4">
            <a:extLst>
              <a:ext uri="{FF2B5EF4-FFF2-40B4-BE49-F238E27FC236}">
                <a16:creationId xmlns:a16="http://schemas.microsoft.com/office/drawing/2014/main" id="{1EFBDE8B-70D2-4793-B528-181DCEF2A4AF}"/>
              </a:ext>
            </a:extLst>
          </p:cNvPr>
          <p:cNvPicPr>
            <a:picLocks noChangeAspect="1"/>
          </p:cNvPicPr>
          <p:nvPr/>
        </p:nvPicPr>
        <p:blipFill>
          <a:blip r:embed="rId3"/>
          <a:stretch>
            <a:fillRect/>
          </a:stretch>
        </p:blipFill>
        <p:spPr>
          <a:xfrm>
            <a:off x="2050473" y="293513"/>
            <a:ext cx="4668982" cy="3356072"/>
          </a:xfrm>
          <a:prstGeom prst="rect">
            <a:avLst/>
          </a:prstGeom>
        </p:spPr>
      </p:pic>
      <p:pic>
        <p:nvPicPr>
          <p:cNvPr id="7" name="Picture 6">
            <a:extLst>
              <a:ext uri="{FF2B5EF4-FFF2-40B4-BE49-F238E27FC236}">
                <a16:creationId xmlns:a16="http://schemas.microsoft.com/office/drawing/2014/main" id="{AC3A015F-B15C-4E0A-8DD7-4832923E7CCB}"/>
              </a:ext>
            </a:extLst>
          </p:cNvPr>
          <p:cNvPicPr>
            <a:picLocks noChangeAspect="1"/>
          </p:cNvPicPr>
          <p:nvPr/>
        </p:nvPicPr>
        <p:blipFill>
          <a:blip r:embed="rId4"/>
          <a:stretch>
            <a:fillRect/>
          </a:stretch>
        </p:blipFill>
        <p:spPr>
          <a:xfrm>
            <a:off x="214489" y="293512"/>
            <a:ext cx="1388533" cy="1365955"/>
          </a:xfrm>
          <a:prstGeom prst="rect">
            <a:avLst/>
          </a:prstGeom>
        </p:spPr>
      </p:pic>
    </p:spTree>
    <p:extLst>
      <p:ext uri="{BB962C8B-B14F-4D97-AF65-F5344CB8AC3E}">
        <p14:creationId xmlns:p14="http://schemas.microsoft.com/office/powerpoint/2010/main" val="168169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730343"/>
          </a:xfrm>
        </p:spPr>
        <p:txBody>
          <a:bodyPr>
            <a:normAutofit/>
          </a:bodyPr>
          <a:lstStyle/>
          <a:p>
            <a:r>
              <a:rPr lang="es-ES_tradnl" dirty="0">
                <a:solidFill>
                  <a:schemeClr val="accent2"/>
                </a:solidFill>
              </a:rPr>
              <a:t>Contexto legal de los MUITF en Uganda:</a:t>
            </a:r>
          </a:p>
        </p:txBody>
      </p:sp>
      <p:sp>
        <p:nvSpPr>
          <p:cNvPr id="3" name="Content Placeholder 2"/>
          <p:cNvSpPr>
            <a:spLocks noGrp="1"/>
          </p:cNvSpPr>
          <p:nvPr>
            <p:ph idx="1"/>
          </p:nvPr>
        </p:nvSpPr>
        <p:spPr>
          <a:xfrm>
            <a:off x="681038" y="1412341"/>
            <a:ext cx="8543925" cy="4764622"/>
          </a:xfrm>
        </p:spPr>
        <p:txBody>
          <a:bodyPr>
            <a:normAutofit fontScale="92500" lnSpcReduction="10000"/>
          </a:bodyPr>
          <a:lstStyle/>
          <a:p>
            <a:r>
              <a:rPr lang="es-ES_tradnl" dirty="0"/>
              <a:t>La edad legal para unirse, sin excepción, es 18 años (Ley de la Infancia 2016)</a:t>
            </a:r>
          </a:p>
          <a:p>
            <a:endParaRPr lang="es-ES_tradnl" dirty="0"/>
          </a:p>
          <a:p>
            <a:r>
              <a:rPr lang="es-ES_tradnl" dirty="0"/>
              <a:t>La Constitución de Uganda de 1995 define como persona menor de edad a cualquier persona de 18 años o menos.</a:t>
            </a:r>
          </a:p>
          <a:p>
            <a:endParaRPr lang="es-ES_tradnl" dirty="0"/>
          </a:p>
          <a:p>
            <a:r>
              <a:rPr lang="es-ES_tradnl" dirty="0"/>
              <a:t>55% de la población de Uganda tiene menos de 18 años y 17% tiene entre  13 y 18 años de edad (UBOS).</a:t>
            </a:r>
          </a:p>
          <a:p>
            <a:endParaRPr lang="es-ES_tradnl" dirty="0"/>
          </a:p>
          <a:p>
            <a:r>
              <a:rPr lang="es-ES_tradnl" dirty="0"/>
              <a:t>En 2015, el gobierno de Uganda lanzó la Estrategia Nacional para Abordar los Matrimonios y las Uniones Infantiles, Tempranas y Forzadas y el Embarazo en la Adolescencia.</a:t>
            </a:r>
          </a:p>
          <a:p>
            <a:endParaRPr lang="es-ES_tradnl" dirty="0"/>
          </a:p>
          <a:p>
            <a:r>
              <a:rPr lang="es-ES_tradnl" dirty="0"/>
              <a:t>40% de las niñas y adolescentes aún son obligadas a unirse antes de cumplir 18 años, y una de cada diez antes de los 15 años de edad.</a:t>
            </a:r>
          </a:p>
          <a:p>
            <a:endParaRPr lang="en-GB" dirty="0"/>
          </a:p>
        </p:txBody>
      </p:sp>
    </p:spTree>
    <p:extLst>
      <p:ext uri="{BB962C8B-B14F-4D97-AF65-F5344CB8AC3E}">
        <p14:creationId xmlns:p14="http://schemas.microsoft.com/office/powerpoint/2010/main" val="239755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127000"/>
            <a:ext cx="8361128" cy="751786"/>
          </a:xfrm>
        </p:spPr>
        <p:txBody>
          <a:bodyPr>
            <a:noAutofit/>
          </a:bodyPr>
          <a:lstStyle/>
          <a:p>
            <a:r>
              <a:rPr lang="es-ES_tradnl" sz="2700" b="1">
                <a:solidFill>
                  <a:schemeClr val="tx2"/>
                </a:solidFill>
              </a:rPr>
              <a:t> </a:t>
            </a:r>
            <a:r>
              <a:rPr lang="es-ES_tradnl" sz="2400" b="1">
                <a:solidFill>
                  <a:schemeClr val="accent1"/>
                </a:solidFill>
              </a:rPr>
              <a:t>Consecuencias no intencionadas de la aplicación de la ley…</a:t>
            </a:r>
            <a:br>
              <a:rPr lang="es-ES_tradnl" sz="2400">
                <a:solidFill>
                  <a:schemeClr val="accent1"/>
                </a:solidFill>
              </a:rPr>
            </a:br>
            <a:endParaRPr lang="es-ES_tradnl" sz="2400" b="1">
              <a:solidFill>
                <a:schemeClr val="accent1"/>
              </a:solidFill>
            </a:endParaRPr>
          </a:p>
        </p:txBody>
      </p:sp>
      <p:sp>
        <p:nvSpPr>
          <p:cNvPr id="6" name="Content Placeholder 5">
            <a:extLst>
              <a:ext uri="{FF2B5EF4-FFF2-40B4-BE49-F238E27FC236}">
                <a16:creationId xmlns:a16="http://schemas.microsoft.com/office/drawing/2014/main" id="{2B626A26-8240-401F-9603-8258A769DED3}"/>
              </a:ext>
            </a:extLst>
          </p:cNvPr>
          <p:cNvSpPr>
            <a:spLocks noGrp="1"/>
          </p:cNvSpPr>
          <p:nvPr>
            <p:ph sz="half" idx="2"/>
          </p:nvPr>
        </p:nvSpPr>
        <p:spPr>
          <a:xfrm>
            <a:off x="4205005" y="595746"/>
            <a:ext cx="4837162" cy="5816344"/>
          </a:xfrm>
        </p:spPr>
        <p:txBody>
          <a:bodyPr>
            <a:normAutofit fontScale="85000" lnSpcReduction="20000"/>
          </a:bodyPr>
          <a:lstStyle/>
          <a:p>
            <a:pPr lvl="0" defTabSz="914400">
              <a:lnSpc>
                <a:spcPct val="100000"/>
              </a:lnSpc>
              <a:spcBef>
                <a:spcPts val="0"/>
              </a:spcBef>
              <a:buFont typeface="Wingdings" panose="05000000000000000000" pitchFamily="2" charset="2"/>
              <a:buChar char="ü"/>
            </a:pPr>
            <a:r>
              <a:rPr lang="es-ES_tradnl" sz="2300" b="1" dirty="0">
                <a:solidFill>
                  <a:schemeClr val="accent2"/>
                </a:solidFill>
                <a:ea typeface="Batang" panose="02030600000101010101" pitchFamily="18" charset="-127"/>
              </a:rPr>
              <a:t>Las niñas y adolescentes que hacen valer su derecho y desisten o se niegan a unirse suelen estar en situación de gran vulnerabilidad, muchas abandonan la escuela o no asisten porque la familia considera que deben contribuir a los ingresos del hogar.</a:t>
            </a:r>
          </a:p>
          <a:p>
            <a:pPr marL="0" lvl="0" indent="0" defTabSz="914400">
              <a:lnSpc>
                <a:spcPct val="100000"/>
              </a:lnSpc>
              <a:spcBef>
                <a:spcPts val="0"/>
              </a:spcBef>
              <a:buNone/>
            </a:pPr>
            <a:endParaRPr lang="es-ES_tradnl" sz="2300" b="1" dirty="0">
              <a:solidFill>
                <a:schemeClr val="accent2"/>
              </a:solidFill>
              <a:ea typeface="Batang" panose="02030600000101010101" pitchFamily="18" charset="-127"/>
            </a:endParaRPr>
          </a:p>
          <a:p>
            <a:pPr lvl="0" defTabSz="914400">
              <a:lnSpc>
                <a:spcPct val="100000"/>
              </a:lnSpc>
              <a:spcBef>
                <a:spcPts val="0"/>
              </a:spcBef>
              <a:buFont typeface="Wingdings" panose="05000000000000000000" pitchFamily="2" charset="2"/>
              <a:buChar char="ü"/>
            </a:pPr>
            <a:r>
              <a:rPr lang="es-ES_tradnl" sz="2300" b="1" dirty="0">
                <a:solidFill>
                  <a:schemeClr val="accent2"/>
                </a:solidFill>
                <a:ea typeface="Batang" panose="02030600000101010101" pitchFamily="18" charset="-127"/>
              </a:rPr>
              <a:t>Esto aumenta la posibilidad de quedar atrapadas en situaciones inseguras, por ejemplo, vinculadas con el comercio sexual. </a:t>
            </a:r>
          </a:p>
          <a:p>
            <a:pPr marL="0" lvl="0" indent="0" defTabSz="914400">
              <a:lnSpc>
                <a:spcPct val="100000"/>
              </a:lnSpc>
              <a:spcBef>
                <a:spcPts val="0"/>
              </a:spcBef>
              <a:buNone/>
            </a:pPr>
            <a:endParaRPr lang="es-ES_tradnl" sz="2300" b="1" dirty="0">
              <a:solidFill>
                <a:schemeClr val="accent2"/>
              </a:solidFill>
              <a:ea typeface="Batang" panose="02030600000101010101" pitchFamily="18" charset="-127"/>
            </a:endParaRPr>
          </a:p>
          <a:p>
            <a:pPr lvl="0" defTabSz="914400">
              <a:lnSpc>
                <a:spcPct val="100000"/>
              </a:lnSpc>
              <a:spcBef>
                <a:spcPts val="0"/>
              </a:spcBef>
              <a:buFont typeface="Wingdings" panose="05000000000000000000" pitchFamily="2" charset="2"/>
              <a:buChar char="ü"/>
            </a:pPr>
            <a:r>
              <a:rPr lang="es-ES_tradnl" sz="2300" b="1" dirty="0">
                <a:solidFill>
                  <a:schemeClr val="accent2"/>
                </a:solidFill>
                <a:ea typeface="Batang" panose="02030600000101010101" pitchFamily="18" charset="-127"/>
              </a:rPr>
              <a:t>Las personas que incurren en MUITF ahora se unen y mantienen a las menores en la escuela. Las familias que no pueden costear la educación de sus hijas identifican a pretendientes viables en posibilidad de pagar las cuotas escolares para unirlas. Así, las familias reducen el precio de la novia y llegan a un acuerdo con la potencial pareja para que su hija regrese a la escuela.  </a:t>
            </a:r>
          </a:p>
          <a:p>
            <a:pPr lvl="0" defTabSz="914400">
              <a:lnSpc>
                <a:spcPct val="100000"/>
              </a:lnSpc>
              <a:spcBef>
                <a:spcPts val="0"/>
              </a:spcBef>
              <a:buFont typeface="Wingdings" panose="05000000000000000000" pitchFamily="2" charset="2"/>
              <a:buChar char="ü"/>
            </a:pPr>
            <a:endParaRPr lang="es-ES_tradnl" sz="2300" b="1" dirty="0">
              <a:solidFill>
                <a:schemeClr val="accent2"/>
              </a:solidFill>
              <a:ea typeface="Batang" panose="02030600000101010101" pitchFamily="18" charset="-127"/>
            </a:endParaRPr>
          </a:p>
          <a:p>
            <a:pPr lvl="0" defTabSz="914400">
              <a:lnSpc>
                <a:spcPct val="100000"/>
              </a:lnSpc>
              <a:spcBef>
                <a:spcPts val="0"/>
              </a:spcBef>
              <a:buFont typeface="Wingdings" panose="05000000000000000000" pitchFamily="2" charset="2"/>
              <a:buChar char="ü"/>
            </a:pPr>
            <a:endParaRPr lang="es-ES_tradnl" sz="2300" b="1" dirty="0">
              <a:solidFill>
                <a:schemeClr val="accent2"/>
              </a:solidFill>
              <a:ea typeface="Batang" panose="02030600000101010101" pitchFamily="18" charset="-127"/>
            </a:endParaRPr>
          </a:p>
          <a:p>
            <a:pPr marL="0" lvl="0" indent="0" defTabSz="914400">
              <a:lnSpc>
                <a:spcPct val="100000"/>
              </a:lnSpc>
              <a:spcBef>
                <a:spcPts val="0"/>
              </a:spcBef>
              <a:buNone/>
            </a:pPr>
            <a:endParaRPr lang="es-ES_tradnl" dirty="0"/>
          </a:p>
        </p:txBody>
      </p:sp>
      <p:sp>
        <p:nvSpPr>
          <p:cNvPr id="5" name="Rectangle 4"/>
          <p:cNvSpPr/>
          <p:nvPr/>
        </p:nvSpPr>
        <p:spPr>
          <a:xfrm>
            <a:off x="9042166" y="0"/>
            <a:ext cx="869802" cy="6857998"/>
          </a:xfrm>
          <a:prstGeom prst="rect">
            <a:avLst/>
          </a:prstGeom>
          <a:solidFill>
            <a:srgbClr val="D75F4D"/>
          </a:solidFill>
          <a:ln>
            <a:solidFill>
              <a:srgbClr val="D75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059" y="2960239"/>
            <a:ext cx="750016" cy="937520"/>
          </a:xfrm>
          <a:prstGeom prst="rect">
            <a:avLst/>
          </a:prstGeom>
        </p:spPr>
      </p:pic>
      <p:pic>
        <p:nvPicPr>
          <p:cNvPr id="14" name="Content Placeholder 13">
            <a:extLst>
              <a:ext uri="{FF2B5EF4-FFF2-40B4-BE49-F238E27FC236}">
                <a16:creationId xmlns:a16="http://schemas.microsoft.com/office/drawing/2014/main" id="{C49C2C25-26F1-41D9-AA5B-71C30C042468}"/>
              </a:ext>
            </a:extLst>
          </p:cNvPr>
          <p:cNvPicPr>
            <a:picLocks noGrp="1" noChangeAspect="1"/>
          </p:cNvPicPr>
          <p:nvPr>
            <p:ph sz="half" idx="1"/>
          </p:nvPr>
        </p:nvPicPr>
        <p:blipFill>
          <a:blip r:embed="rId3"/>
          <a:stretch>
            <a:fillRect/>
          </a:stretch>
        </p:blipFill>
        <p:spPr>
          <a:xfrm>
            <a:off x="290945" y="878786"/>
            <a:ext cx="3933899" cy="5244923"/>
          </a:xfrm>
          <a:prstGeom prst="rect">
            <a:avLst/>
          </a:prstGeom>
        </p:spPr>
      </p:pic>
    </p:spTree>
    <p:extLst>
      <p:ext uri="{BB962C8B-B14F-4D97-AF65-F5344CB8AC3E}">
        <p14:creationId xmlns:p14="http://schemas.microsoft.com/office/powerpoint/2010/main" val="391812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EFA0C21-8229-4621-B09F-97DBF3421ED8}"/>
              </a:ext>
            </a:extLst>
          </p:cNvPr>
          <p:cNvSpPr>
            <a:spLocks noGrp="1"/>
          </p:cNvSpPr>
          <p:nvPr>
            <p:ph sz="half" idx="1"/>
          </p:nvPr>
        </p:nvSpPr>
        <p:spPr/>
        <p:txBody>
          <a:bodyPr>
            <a:normAutofit fontScale="92500" lnSpcReduction="10000"/>
          </a:bodyPr>
          <a:lstStyle/>
          <a:p>
            <a:endParaRPr lang="en-US"/>
          </a:p>
        </p:txBody>
      </p:sp>
      <p:sp>
        <p:nvSpPr>
          <p:cNvPr id="8" name="Content Placeholder 7">
            <a:extLst>
              <a:ext uri="{FF2B5EF4-FFF2-40B4-BE49-F238E27FC236}">
                <a16:creationId xmlns:a16="http://schemas.microsoft.com/office/drawing/2014/main" id="{799294A7-67FE-4383-8C48-F0FAD3416C87}"/>
              </a:ext>
            </a:extLst>
          </p:cNvPr>
          <p:cNvSpPr>
            <a:spLocks noGrp="1"/>
          </p:cNvSpPr>
          <p:nvPr>
            <p:ph sz="half" idx="2"/>
          </p:nvPr>
        </p:nvSpPr>
        <p:spPr>
          <a:xfrm>
            <a:off x="5782641" y="221674"/>
            <a:ext cx="3259525" cy="5955289"/>
          </a:xfrm>
        </p:spPr>
        <p:txBody>
          <a:bodyPr>
            <a:normAutofit fontScale="92500" lnSpcReduction="10000"/>
          </a:bodyPr>
          <a:lstStyle/>
          <a:p>
            <a:pPr>
              <a:buFont typeface="Wingdings" panose="05000000000000000000" pitchFamily="2" charset="2"/>
              <a:buChar char="ü"/>
            </a:pPr>
            <a:r>
              <a:rPr lang="es-ES_tradnl" sz="2800" dirty="0">
                <a:solidFill>
                  <a:schemeClr val="accent2"/>
                </a:solidFill>
              </a:rPr>
              <a:t>El proyecto HC procura generar un entorno seguro y de empoderamiento en el que las niñas y adolescentes sientan el apoyo de su familia, escuela, comunidad y gobierno local, donde se realicen esfuerzos conjuntos para mejorar la economía de forma sostenible y darles la posibilidad de elegir un futuro mejor.</a:t>
            </a:r>
          </a:p>
        </p:txBody>
      </p:sp>
      <p:sp>
        <p:nvSpPr>
          <p:cNvPr id="5" name="Rectangle 4"/>
          <p:cNvSpPr/>
          <p:nvPr/>
        </p:nvSpPr>
        <p:spPr>
          <a:xfrm>
            <a:off x="9042166" y="0"/>
            <a:ext cx="869802" cy="6857998"/>
          </a:xfrm>
          <a:prstGeom prst="rect">
            <a:avLst/>
          </a:prstGeom>
          <a:solidFill>
            <a:srgbClr val="D75F4D"/>
          </a:solidFill>
          <a:ln>
            <a:solidFill>
              <a:srgbClr val="D75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9588" y="1479177"/>
            <a:ext cx="4125923" cy="646331"/>
          </a:xfrm>
          <a:prstGeom prst="rect">
            <a:avLst/>
          </a:prstGeom>
          <a:noFill/>
        </p:spPr>
        <p:txBody>
          <a:bodyPr wrap="square" rtlCol="0">
            <a:spAutoFit/>
          </a:bodyPr>
          <a:lstStyle/>
          <a:p>
            <a:endParaRPr lang="en-US" dirty="0"/>
          </a:p>
          <a:p>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059" y="2960239"/>
            <a:ext cx="750016" cy="937520"/>
          </a:xfrm>
          <a:prstGeom prst="rect">
            <a:avLst/>
          </a:prstGeom>
        </p:spPr>
      </p:pic>
      <p:pic>
        <p:nvPicPr>
          <p:cNvPr id="6" name="Picture 5">
            <a:extLst>
              <a:ext uri="{FF2B5EF4-FFF2-40B4-BE49-F238E27FC236}">
                <a16:creationId xmlns:a16="http://schemas.microsoft.com/office/drawing/2014/main" id="{FC4A7D5D-BB7E-4DDC-8F25-4BACDA984CF9}"/>
              </a:ext>
            </a:extLst>
          </p:cNvPr>
          <p:cNvPicPr>
            <a:picLocks noChangeAspect="1"/>
          </p:cNvPicPr>
          <p:nvPr/>
        </p:nvPicPr>
        <p:blipFill>
          <a:blip r:embed="rId3"/>
          <a:stretch>
            <a:fillRect/>
          </a:stretch>
        </p:blipFill>
        <p:spPr>
          <a:xfrm>
            <a:off x="739588" y="1825625"/>
            <a:ext cx="4125923" cy="4351338"/>
          </a:xfrm>
          <a:prstGeom prst="rect">
            <a:avLst/>
          </a:prstGeom>
        </p:spPr>
      </p:pic>
      <p:pic>
        <p:nvPicPr>
          <p:cNvPr id="9" name="Picture 8">
            <a:extLst>
              <a:ext uri="{FF2B5EF4-FFF2-40B4-BE49-F238E27FC236}">
                <a16:creationId xmlns:a16="http://schemas.microsoft.com/office/drawing/2014/main" id="{F89CE377-F009-4882-B1EB-6E511948E6AE}"/>
              </a:ext>
            </a:extLst>
          </p:cNvPr>
          <p:cNvPicPr>
            <a:picLocks noChangeAspect="1"/>
          </p:cNvPicPr>
          <p:nvPr/>
        </p:nvPicPr>
        <p:blipFill>
          <a:blip r:embed="rId3"/>
          <a:stretch>
            <a:fillRect/>
          </a:stretch>
        </p:blipFill>
        <p:spPr>
          <a:xfrm>
            <a:off x="581892" y="1650986"/>
            <a:ext cx="4436020" cy="4678377"/>
          </a:xfrm>
          <a:prstGeom prst="rect">
            <a:avLst/>
          </a:prstGeom>
        </p:spPr>
      </p:pic>
      <p:pic>
        <p:nvPicPr>
          <p:cNvPr id="3" name="Picture 2">
            <a:extLst>
              <a:ext uri="{FF2B5EF4-FFF2-40B4-BE49-F238E27FC236}">
                <a16:creationId xmlns:a16="http://schemas.microsoft.com/office/drawing/2014/main" id="{FF979AEE-A4B7-4691-B884-C4B8A6153E24}"/>
              </a:ext>
            </a:extLst>
          </p:cNvPr>
          <p:cNvPicPr>
            <a:picLocks noChangeAspect="1"/>
          </p:cNvPicPr>
          <p:nvPr/>
        </p:nvPicPr>
        <p:blipFill>
          <a:blip r:embed="rId4"/>
          <a:stretch>
            <a:fillRect/>
          </a:stretch>
        </p:blipFill>
        <p:spPr>
          <a:xfrm>
            <a:off x="581892" y="0"/>
            <a:ext cx="5043053" cy="6369066"/>
          </a:xfrm>
          <a:prstGeom prst="rect">
            <a:avLst/>
          </a:prstGeom>
        </p:spPr>
      </p:pic>
    </p:spTree>
    <p:extLst>
      <p:ext uri="{BB962C8B-B14F-4D97-AF65-F5344CB8AC3E}">
        <p14:creationId xmlns:p14="http://schemas.microsoft.com/office/powerpoint/2010/main" val="63842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101600"/>
            <a:ext cx="8673971" cy="876442"/>
          </a:xfrm>
        </p:spPr>
        <p:txBody>
          <a:bodyPr>
            <a:normAutofit fontScale="90000"/>
          </a:bodyPr>
          <a:lstStyle/>
          <a:p>
            <a:r>
              <a:rPr lang="es-ES_tradnl" sz="3200" b="1" dirty="0">
                <a:solidFill>
                  <a:schemeClr val="accent1"/>
                </a:solidFill>
              </a:rPr>
              <a:t>La estrategia de </a:t>
            </a:r>
            <a:r>
              <a:rPr lang="es-ES_tradnl" sz="3200" b="1" dirty="0" err="1">
                <a:solidFill>
                  <a:schemeClr val="accent1"/>
                </a:solidFill>
              </a:rPr>
              <a:t>Her</a:t>
            </a:r>
            <a:r>
              <a:rPr lang="es-ES_tradnl" sz="3200" b="1" dirty="0">
                <a:solidFill>
                  <a:schemeClr val="accent1"/>
                </a:solidFill>
              </a:rPr>
              <a:t> </a:t>
            </a:r>
            <a:r>
              <a:rPr lang="es-ES_tradnl" sz="3200" b="1" dirty="0" err="1">
                <a:solidFill>
                  <a:schemeClr val="accent1"/>
                </a:solidFill>
              </a:rPr>
              <a:t>Choice</a:t>
            </a:r>
            <a:r>
              <a:rPr lang="es-ES_tradnl" sz="3200" b="1" dirty="0">
                <a:solidFill>
                  <a:schemeClr val="accent1"/>
                </a:solidFill>
              </a:rPr>
              <a:t> para afrontar las consecuencias no intencionadas……</a:t>
            </a:r>
          </a:p>
        </p:txBody>
      </p:sp>
      <p:sp>
        <p:nvSpPr>
          <p:cNvPr id="5" name="Rectangle 4"/>
          <p:cNvSpPr/>
          <p:nvPr/>
        </p:nvSpPr>
        <p:spPr>
          <a:xfrm>
            <a:off x="9042166" y="0"/>
            <a:ext cx="869802" cy="6857998"/>
          </a:xfrm>
          <a:prstGeom prst="rect">
            <a:avLst/>
          </a:prstGeom>
          <a:solidFill>
            <a:srgbClr val="D75F4D"/>
          </a:solidFill>
          <a:ln>
            <a:solidFill>
              <a:srgbClr val="D75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059" y="2960239"/>
            <a:ext cx="750016" cy="937520"/>
          </a:xfrm>
          <a:prstGeom prst="rect">
            <a:avLst/>
          </a:prstGeom>
        </p:spPr>
      </p:pic>
      <p:sp>
        <p:nvSpPr>
          <p:cNvPr id="6" name="Rectangle 5">
            <a:extLst>
              <a:ext uri="{FF2B5EF4-FFF2-40B4-BE49-F238E27FC236}">
                <a16:creationId xmlns:a16="http://schemas.microsoft.com/office/drawing/2014/main" id="{BC30B36B-15B5-421E-AB61-D584498B388E}"/>
              </a:ext>
            </a:extLst>
          </p:cNvPr>
          <p:cNvSpPr/>
          <p:nvPr/>
        </p:nvSpPr>
        <p:spPr>
          <a:xfrm>
            <a:off x="4952999" y="720437"/>
            <a:ext cx="4149059" cy="5016758"/>
          </a:xfrm>
          <a:prstGeom prst="rect">
            <a:avLst/>
          </a:prstGeom>
        </p:spPr>
        <p:txBody>
          <a:bodyPr wrap="square">
            <a:spAutoFit/>
          </a:bodyPr>
          <a:lstStyle/>
          <a:p>
            <a:pPr marL="342900" indent="-342900">
              <a:buFont typeface="Wingdings" panose="05000000000000000000" pitchFamily="2" charset="2"/>
              <a:buChar char="ü"/>
            </a:pPr>
            <a:r>
              <a:rPr lang="es-ES_tradnl" sz="2000" b="1" dirty="0">
                <a:solidFill>
                  <a:schemeClr val="accent2"/>
                </a:solidFill>
              </a:rPr>
              <a:t>El Proyecto HC desarrolla capacidades y ofrece apoyo a menores que son madres, niñas y adolescentes positivas a VIH y a niñas y adolescentes que encabezan H/H en empresas productivas orientadas al mercado en los ámbitos de la agroindustria, artesanía, sastrería, fabricación de jabón líquido, competencias básicas para la vida e iniciativa empresarial. </a:t>
            </a:r>
          </a:p>
          <a:p>
            <a:pPr marL="342900" indent="-342900">
              <a:buFont typeface="Wingdings" panose="05000000000000000000" pitchFamily="2" charset="2"/>
              <a:buChar char="ü"/>
            </a:pPr>
            <a:r>
              <a:rPr lang="es-ES_tradnl" sz="2000" b="1" dirty="0">
                <a:solidFill>
                  <a:schemeClr val="accent2"/>
                </a:solidFill>
              </a:rPr>
              <a:t>Las niñas y adolescentes cuentan con apoyo psicológico de mujeres voluntarias capacitadas en THP (animadoras) a nivel comunitario. </a:t>
            </a:r>
          </a:p>
        </p:txBody>
      </p:sp>
      <p:pic>
        <p:nvPicPr>
          <p:cNvPr id="3" name="Picture 2">
            <a:extLst>
              <a:ext uri="{FF2B5EF4-FFF2-40B4-BE49-F238E27FC236}">
                <a16:creationId xmlns:a16="http://schemas.microsoft.com/office/drawing/2014/main" id="{9B7B1569-B222-4315-A8A8-F23AE042D674}"/>
              </a:ext>
            </a:extLst>
          </p:cNvPr>
          <p:cNvPicPr>
            <a:picLocks noChangeAspect="1"/>
          </p:cNvPicPr>
          <p:nvPr/>
        </p:nvPicPr>
        <p:blipFill>
          <a:blip r:embed="rId3"/>
          <a:stretch>
            <a:fillRect/>
          </a:stretch>
        </p:blipFill>
        <p:spPr>
          <a:xfrm>
            <a:off x="221674" y="978041"/>
            <a:ext cx="4731325" cy="5478177"/>
          </a:xfrm>
          <a:prstGeom prst="rect">
            <a:avLst/>
          </a:prstGeom>
        </p:spPr>
      </p:pic>
    </p:spTree>
    <p:extLst>
      <p:ext uri="{BB962C8B-B14F-4D97-AF65-F5344CB8AC3E}">
        <p14:creationId xmlns:p14="http://schemas.microsoft.com/office/powerpoint/2010/main" val="278780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190500"/>
            <a:ext cx="8323261" cy="800100"/>
          </a:xfrm>
        </p:spPr>
        <p:txBody>
          <a:bodyPr>
            <a:normAutofit fontScale="90000"/>
          </a:bodyPr>
          <a:lstStyle/>
          <a:p>
            <a:pPr algn="ctr"/>
            <a:r>
              <a:rPr lang="es-ES_tradnl" sz="2800" b="1" dirty="0">
                <a:solidFill>
                  <a:schemeClr val="accent2"/>
                </a:solidFill>
              </a:rPr>
              <a:t>La COVID-19 y los matrimonios y las uniones infantiles, tempranas y forzadas en Uganda</a:t>
            </a:r>
          </a:p>
        </p:txBody>
      </p:sp>
      <p:sp>
        <p:nvSpPr>
          <p:cNvPr id="3" name="Content Placeholder 2"/>
          <p:cNvSpPr>
            <a:spLocks noGrp="1"/>
          </p:cNvSpPr>
          <p:nvPr>
            <p:ph idx="1"/>
          </p:nvPr>
        </p:nvSpPr>
        <p:spPr>
          <a:xfrm>
            <a:off x="563342" y="1270000"/>
            <a:ext cx="8543925" cy="4787900"/>
          </a:xfrm>
        </p:spPr>
        <p:txBody>
          <a:bodyPr>
            <a:normAutofit fontScale="92500" lnSpcReduction="10000"/>
          </a:bodyPr>
          <a:lstStyle/>
          <a:p>
            <a:r>
              <a:rPr lang="en-GB" dirty="0"/>
              <a:t> </a:t>
            </a:r>
            <a:r>
              <a:rPr lang="es-ES_tradnl" dirty="0"/>
              <a:t>Las niñas y adolescentes se unen a cambio de una dote o del precio de la novia; sobre todo en el norte y el noreste, donde la prevalencia de los matrimonios y las uniones infantiles, tempranas y forzadas es muy alta. En tan solo una semana, se registraron 25 nuevas uniones en el distrito de </a:t>
            </a:r>
            <a:r>
              <a:rPr lang="es-ES_tradnl" dirty="0" err="1"/>
              <a:t>Nwoya</a:t>
            </a:r>
            <a:r>
              <a:rPr lang="es-ES_tradnl" dirty="0"/>
              <a:t>. </a:t>
            </a:r>
          </a:p>
          <a:p>
            <a:r>
              <a:rPr lang="es-ES_tradnl" dirty="0"/>
              <a:t>La línea de ayuda para menores a nivel nacional, “</a:t>
            </a:r>
            <a:r>
              <a:rPr lang="es-ES_tradnl" dirty="0" err="1"/>
              <a:t>Sauti</a:t>
            </a:r>
            <a:r>
              <a:rPr lang="es-ES_tradnl" dirty="0"/>
              <a:t> 116”, dejó de funcionar durante varias semanas debido a la gran demanda y la imposibilidad de proveer la atención necesaria. Ahora ya funciona otra vez, pero con una capacidad reducida (de 08:00 a 17:00, seis días a la semana, en lugar de 24/7). </a:t>
            </a:r>
          </a:p>
          <a:p>
            <a:r>
              <a:rPr lang="es-ES_tradnl" dirty="0"/>
              <a:t>Muchas de las estructuras básicas de apoyo a menores ahora se encuentran cerradas.</a:t>
            </a:r>
          </a:p>
          <a:p>
            <a:r>
              <a:rPr lang="es-ES_tradnl" dirty="0"/>
              <a:t>La restricción a la circulación ha afectado el acceso a servicios como la planificación familiar, especialmente en las zonas rurales. Es probable que ello conlleve un aumento de nacimientos de infantes no deseados, abandono, abortos en condiciones de riesgo, menores en situación de calle y violencia contra la infancia.</a:t>
            </a:r>
          </a:p>
        </p:txBody>
      </p:sp>
    </p:spTree>
    <p:extLst>
      <p:ext uri="{BB962C8B-B14F-4D97-AF65-F5344CB8AC3E}">
        <p14:creationId xmlns:p14="http://schemas.microsoft.com/office/powerpoint/2010/main" val="237118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4DDAB8-997A-4CB5-BCA8-24D562784238}"/>
              </a:ext>
            </a:extLst>
          </p:cNvPr>
          <p:cNvPicPr>
            <a:picLocks noChangeAspect="1"/>
          </p:cNvPicPr>
          <p:nvPr/>
        </p:nvPicPr>
        <p:blipFill>
          <a:blip r:embed="rId2"/>
          <a:stretch>
            <a:fillRect/>
          </a:stretch>
        </p:blipFill>
        <p:spPr>
          <a:xfrm>
            <a:off x="456810" y="213756"/>
            <a:ext cx="9449190" cy="5842847"/>
          </a:xfrm>
          <a:prstGeom prst="rect">
            <a:avLst/>
          </a:prstGeom>
        </p:spPr>
      </p:pic>
    </p:spTree>
    <p:extLst>
      <p:ext uri="{BB962C8B-B14F-4D97-AF65-F5344CB8AC3E}">
        <p14:creationId xmlns:p14="http://schemas.microsoft.com/office/powerpoint/2010/main" val="3729929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36D6FE1-A265-E740-A78D-2837AB7FAFDB}" vid="{50DE1FF0-0928-B346-9BE2-6D40A7AAAB1F}"/>
    </a:ext>
  </a:extLst>
</a:theme>
</file>

<file path=docProps/app.xml><?xml version="1.0" encoding="utf-8"?>
<Properties xmlns="http://schemas.openxmlformats.org/officeDocument/2006/extended-properties" xmlns:vt="http://schemas.openxmlformats.org/officeDocument/2006/docPropsVTypes">
  <Template>PP template HER CHOICE</Template>
  <TotalTime>14275</TotalTime>
  <Words>684</Words>
  <Application>Microsoft Macintosh PowerPoint</Application>
  <PresentationFormat>A4 (210 x 297 mm)</PresentationFormat>
  <Paragraphs>31</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Calibri</vt:lpstr>
      <vt:lpstr>Calibri Light</vt:lpstr>
      <vt:lpstr>Century Gothic</vt:lpstr>
      <vt:lpstr>Gill Sans MT</vt:lpstr>
      <vt:lpstr>Wingdings</vt:lpstr>
      <vt:lpstr>Office Theme</vt:lpstr>
      <vt:lpstr>Presentación de PowerPoint</vt:lpstr>
      <vt:lpstr>Contexto legal de los MUITF en Uganda:</vt:lpstr>
      <vt:lpstr> Consecuencias no intencionadas de la aplicación de la ley… </vt:lpstr>
      <vt:lpstr>Presentación de PowerPoint</vt:lpstr>
      <vt:lpstr>La estrategia de Her Choice para afrontar las consecuencias no intencionadas……</vt:lpstr>
      <vt:lpstr>La COVID-19 y los matrimonios y las uniones infantiles, tempranas y forzadas en Uganda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July 2017</dc:title>
  <dc:creator>Eugenie Polman</dc:creator>
  <cp:lastModifiedBy>Ingrid Ebergenyi</cp:lastModifiedBy>
  <cp:revision>112</cp:revision>
  <dcterms:created xsi:type="dcterms:W3CDTF">2016-08-23T07:57:26Z</dcterms:created>
  <dcterms:modified xsi:type="dcterms:W3CDTF">2020-08-10T15:44:30Z</dcterms:modified>
</cp:coreProperties>
</file>