
<file path=[Content_Types].xml><?xml version="1.0" encoding="utf-8"?>
<Types xmlns="http://schemas.openxmlformats.org/package/2006/content-types">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57" r:id="rId3"/>
    <p:sldId id="259" r:id="rId4"/>
    <p:sldId id="262" r:id="rId5"/>
    <p:sldId id="263" r:id="rId6"/>
    <p:sldId id="264"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8" autoAdjust="0"/>
    <p:restoredTop sz="94660"/>
  </p:normalViewPr>
  <p:slideViewPr>
    <p:cSldViewPr snapToGrid="0">
      <p:cViewPr varScale="1">
        <p:scale>
          <a:sx n="85" d="100"/>
          <a:sy n="85" d="100"/>
        </p:scale>
        <p:origin x="138" y="8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47C80BC2-7818-441C-8010-5EBAB36DDE63}" type="datetimeFigureOut">
              <a:rPr lang="en-US" smtClean="0"/>
              <a:t>8/7/2020</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2062B7A8-F45D-493B-9F25-191079C8A48D}" type="slidenum">
              <a:rPr lang="en-US" smtClean="0"/>
              <a:t>‹Nº›</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51286755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C80BC2-7818-441C-8010-5EBAB36DDE63}" type="datetimeFigureOut">
              <a:rPr lang="en-US" smtClean="0"/>
              <a:t>8/7/2020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2B7A8-F45D-493B-9F25-191079C8A48D}" type="slidenum">
              <a:rPr lang="en-US" smtClean="0"/>
              <a:t>‹Nº›</a:t>
            </a:fld>
            <a:endParaRPr lang="en-US"/>
          </a:p>
        </p:txBody>
      </p:sp>
    </p:spTree>
    <p:extLst>
      <p:ext uri="{BB962C8B-B14F-4D97-AF65-F5344CB8AC3E}">
        <p14:creationId xmlns:p14="http://schemas.microsoft.com/office/powerpoint/2010/main" val="1917741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C80BC2-7818-441C-8010-5EBAB36DDE63}" type="datetimeFigureOut">
              <a:rPr lang="en-US" smtClean="0"/>
              <a:t>8/7/2020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2B7A8-F45D-493B-9F25-191079C8A48D}" type="slidenum">
              <a:rPr lang="en-US" smtClean="0"/>
              <a:t>‹Nº›</a:t>
            </a:fld>
            <a:endParaRPr lang="en-US"/>
          </a:p>
        </p:txBody>
      </p:sp>
    </p:spTree>
    <p:extLst>
      <p:ext uri="{BB962C8B-B14F-4D97-AF65-F5344CB8AC3E}">
        <p14:creationId xmlns:p14="http://schemas.microsoft.com/office/powerpoint/2010/main" val="3507130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C80BC2-7818-441C-8010-5EBAB36DDE63}" type="datetimeFigureOut">
              <a:rPr lang="en-US" smtClean="0"/>
              <a:t>8/7/2020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2B7A8-F45D-493B-9F25-191079C8A48D}" type="slidenum">
              <a:rPr lang="en-US" smtClean="0"/>
              <a:t>‹Nº›</a:t>
            </a:fld>
            <a:endParaRPr lang="en-US"/>
          </a:p>
        </p:txBody>
      </p:sp>
    </p:spTree>
    <p:extLst>
      <p:ext uri="{BB962C8B-B14F-4D97-AF65-F5344CB8AC3E}">
        <p14:creationId xmlns:p14="http://schemas.microsoft.com/office/powerpoint/2010/main" val="12438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47C80BC2-7818-441C-8010-5EBAB36DDE63}" type="datetimeFigureOut">
              <a:rPr lang="en-US" smtClean="0"/>
              <a:t>8/7/2020</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2062B7A8-F45D-493B-9F25-191079C8A48D}" type="slidenum">
              <a:rPr lang="en-US" smtClean="0"/>
              <a:t>‹Nº›</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17113579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C80BC2-7818-441C-8010-5EBAB36DDE63}" type="datetimeFigureOut">
              <a:rPr lang="en-US" smtClean="0"/>
              <a:t>8/7/2020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2B7A8-F45D-493B-9F25-191079C8A48D}" type="slidenum">
              <a:rPr lang="en-US" smtClean="0"/>
              <a:t>‹Nº›</a:t>
            </a:fld>
            <a:endParaRPr lang="en-US"/>
          </a:p>
        </p:txBody>
      </p:sp>
    </p:spTree>
    <p:extLst>
      <p:ext uri="{BB962C8B-B14F-4D97-AF65-F5344CB8AC3E}">
        <p14:creationId xmlns:p14="http://schemas.microsoft.com/office/powerpoint/2010/main" val="4194654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C80BC2-7818-441C-8010-5EBAB36DDE63}" type="datetimeFigureOut">
              <a:rPr lang="en-US" smtClean="0"/>
              <a:t>8/7/2020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2B7A8-F45D-493B-9F25-191079C8A48D}" type="slidenum">
              <a:rPr lang="en-US" smtClean="0"/>
              <a:t>‹Nº›</a:t>
            </a:fld>
            <a:endParaRPr lang="en-US"/>
          </a:p>
        </p:txBody>
      </p:sp>
    </p:spTree>
    <p:extLst>
      <p:ext uri="{BB962C8B-B14F-4D97-AF65-F5344CB8AC3E}">
        <p14:creationId xmlns:p14="http://schemas.microsoft.com/office/powerpoint/2010/main" val="3177064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C80BC2-7818-441C-8010-5EBAB36DDE63}" type="datetimeFigureOut">
              <a:rPr lang="en-US" smtClean="0"/>
              <a:t>8/7/2020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2B7A8-F45D-493B-9F25-191079C8A48D}" type="slidenum">
              <a:rPr lang="en-US" smtClean="0"/>
              <a:t>‹Nº›</a:t>
            </a:fld>
            <a:endParaRPr lang="en-US"/>
          </a:p>
        </p:txBody>
      </p:sp>
    </p:spTree>
    <p:extLst>
      <p:ext uri="{BB962C8B-B14F-4D97-AF65-F5344CB8AC3E}">
        <p14:creationId xmlns:p14="http://schemas.microsoft.com/office/powerpoint/2010/main" val="443827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C80BC2-7818-441C-8010-5EBAB36DDE63}" type="datetimeFigureOut">
              <a:rPr lang="en-US" smtClean="0"/>
              <a:t>8/7/2020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2B7A8-F45D-493B-9F25-191079C8A48D}" type="slidenum">
              <a:rPr lang="en-US" smtClean="0"/>
              <a:t>‹Nº›</a:t>
            </a:fld>
            <a:endParaRPr lang="en-US"/>
          </a:p>
        </p:txBody>
      </p:sp>
    </p:spTree>
    <p:extLst>
      <p:ext uri="{BB962C8B-B14F-4D97-AF65-F5344CB8AC3E}">
        <p14:creationId xmlns:p14="http://schemas.microsoft.com/office/powerpoint/2010/main" val="2739690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47C80BC2-7818-441C-8010-5EBAB36DDE63}" type="datetimeFigureOut">
              <a:rPr lang="en-US" smtClean="0"/>
              <a:t>8/7/2020</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2062B7A8-F45D-493B-9F25-191079C8A48D}" type="slidenum">
              <a:rPr lang="en-US" smtClean="0"/>
              <a:t>‹Nº›</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35451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47C80BC2-7818-441C-8010-5EBAB36DDE63}" type="datetimeFigureOut">
              <a:rPr lang="en-US" smtClean="0"/>
              <a:t>8/7/2020</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2062B7A8-F45D-493B-9F25-191079C8A48D}" type="slidenum">
              <a:rPr lang="en-US" smtClean="0"/>
              <a:t>‹Nº›</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77932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47C80BC2-7818-441C-8010-5EBAB36DDE63}" type="datetimeFigureOut">
              <a:rPr lang="en-US" smtClean="0"/>
              <a:t>8/7/2020</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2062B7A8-F45D-493B-9F25-191079C8A48D}" type="slidenum">
              <a:rPr lang="en-US" smtClean="0"/>
              <a:t>‹Nº›</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2514345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F5BC5C5-88BE-446C-B916-B7E91D029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2AF911-6E62-4304-871B-597B64E8B175}"/>
              </a:ext>
            </a:extLst>
          </p:cNvPr>
          <p:cNvSpPr>
            <a:spLocks noGrp="1"/>
          </p:cNvSpPr>
          <p:nvPr>
            <p:ph type="ctrTitle"/>
          </p:nvPr>
        </p:nvSpPr>
        <p:spPr>
          <a:xfrm>
            <a:off x="5307291" y="811440"/>
            <a:ext cx="6221689" cy="1318862"/>
          </a:xfrm>
        </p:spPr>
        <p:txBody>
          <a:bodyPr>
            <a:noAutofit/>
          </a:bodyPr>
          <a:lstStyle/>
          <a:p>
            <a:r>
              <a:rPr lang="fr-FR" sz="3200" b="1" dirty="0">
                <a:solidFill>
                  <a:srgbClr val="C00000"/>
                </a:solidFill>
              </a:rPr>
              <a:t>Les lois répressives contribuent-elles vraiment à lutter contre le mariage des enfants : le cas de l'Inde </a:t>
            </a:r>
            <a:endParaRPr lang="en-US" sz="3200" b="1" dirty="0">
              <a:solidFill>
                <a:srgbClr val="C00000"/>
              </a:solidFill>
            </a:endParaRPr>
          </a:p>
        </p:txBody>
      </p:sp>
      <p:sp>
        <p:nvSpPr>
          <p:cNvPr id="3" name="Subtitle 2">
            <a:extLst>
              <a:ext uri="{FF2B5EF4-FFF2-40B4-BE49-F238E27FC236}">
                <a16:creationId xmlns:a16="http://schemas.microsoft.com/office/drawing/2014/main" id="{892B745E-722C-4B72-AA1F-0553E8C9E5DE}"/>
              </a:ext>
            </a:extLst>
          </p:cNvPr>
          <p:cNvSpPr>
            <a:spLocks noGrp="1"/>
          </p:cNvSpPr>
          <p:nvPr>
            <p:ph type="subTitle" idx="1"/>
          </p:nvPr>
        </p:nvSpPr>
        <p:spPr>
          <a:xfrm>
            <a:off x="5307291" y="2721292"/>
            <a:ext cx="6221688" cy="917858"/>
          </a:xfrm>
        </p:spPr>
        <p:txBody>
          <a:bodyPr>
            <a:normAutofit/>
          </a:bodyPr>
          <a:lstStyle/>
          <a:p>
            <a:pPr>
              <a:spcAft>
                <a:spcPts val="600"/>
              </a:spcAft>
            </a:pPr>
            <a:r>
              <a:rPr lang="en-IN" b="1" dirty="0" err="1">
                <a:solidFill>
                  <a:schemeClr val="accent1">
                    <a:lumMod val="50000"/>
                  </a:schemeClr>
                </a:solidFill>
              </a:rPr>
              <a:t>Présentation</a:t>
            </a:r>
            <a:r>
              <a:rPr lang="en-IN" b="1" dirty="0">
                <a:solidFill>
                  <a:schemeClr val="accent1">
                    <a:lumMod val="50000"/>
                  </a:schemeClr>
                </a:solidFill>
              </a:rPr>
              <a:t> par Madhu Mehra </a:t>
            </a:r>
          </a:p>
        </p:txBody>
      </p:sp>
      <p:sp>
        <p:nvSpPr>
          <p:cNvPr id="10" name="Freeform 6">
            <a:extLst>
              <a:ext uri="{FF2B5EF4-FFF2-40B4-BE49-F238E27FC236}">
                <a16:creationId xmlns:a16="http://schemas.microsoft.com/office/drawing/2014/main" id="{1D44C385-36C4-4ABD-A5F0-55EFBA042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542142" y="2016617"/>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pic>
        <p:nvPicPr>
          <p:cNvPr id="5" name="Picture 4" descr="A close up of a logo&#10;&#10;Description automatically generated">
            <a:extLst>
              <a:ext uri="{FF2B5EF4-FFF2-40B4-BE49-F238E27FC236}">
                <a16:creationId xmlns:a16="http://schemas.microsoft.com/office/drawing/2014/main" id="{646B0FEC-9DA7-4283-B5C9-68051B296B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25919" y="3639149"/>
            <a:ext cx="3377085" cy="2661289"/>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3564F520-57E3-45D5-9226-3B651770FC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251" y="432895"/>
            <a:ext cx="2127781" cy="2606002"/>
          </a:xfrm>
          <a:prstGeom prst="rect">
            <a:avLst/>
          </a:prstGeom>
        </p:spPr>
      </p:pic>
      <p:pic>
        <p:nvPicPr>
          <p:cNvPr id="11" name="Picture 10" descr="A screenshot of a cell phone&#10;&#10;Description automatically generated">
            <a:extLst>
              <a:ext uri="{FF2B5EF4-FFF2-40B4-BE49-F238E27FC236}">
                <a16:creationId xmlns:a16="http://schemas.microsoft.com/office/drawing/2014/main" id="{07C667E2-C5E5-4F1C-BFF6-6FDB18A4BEC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34074" y="3184682"/>
            <a:ext cx="2091147" cy="2608027"/>
          </a:xfrm>
          <a:prstGeom prst="rect">
            <a:avLst/>
          </a:prstGeom>
        </p:spPr>
      </p:pic>
      <p:pic>
        <p:nvPicPr>
          <p:cNvPr id="4" name="Audio 3">
            <a:hlinkClick r:id="" action="ppaction://media"/>
            <a:extLst>
              <a:ext uri="{FF2B5EF4-FFF2-40B4-BE49-F238E27FC236}">
                <a16:creationId xmlns:a16="http://schemas.microsoft.com/office/drawing/2014/main" id="{7A4F3279-3E54-3248-92E8-517088814FC7}"/>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389765818"/>
      </p:ext>
    </p:extLst>
  </p:cSld>
  <p:clrMapOvr>
    <a:masterClrMapping/>
  </p:clrMapOvr>
  <mc:AlternateContent xmlns:mc="http://schemas.openxmlformats.org/markup-compatibility/2006" xmlns:p14="http://schemas.microsoft.com/office/powerpoint/2010/main">
    <mc:Choice Requires="p14">
      <p:transition spd="slow" p14:dur="2000" advTm="13901"/>
    </mc:Choice>
    <mc:Fallback xmlns="">
      <p:transition spd="slow" advTm="139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CD652-BD09-4A94-8146-041609A18D4F}"/>
              </a:ext>
            </a:extLst>
          </p:cNvPr>
          <p:cNvSpPr>
            <a:spLocks noGrp="1"/>
          </p:cNvSpPr>
          <p:nvPr>
            <p:ph type="title"/>
          </p:nvPr>
        </p:nvSpPr>
        <p:spPr>
          <a:xfrm>
            <a:off x="1371600" y="457200"/>
            <a:ext cx="9601200" cy="591015"/>
          </a:xfrm>
        </p:spPr>
        <p:txBody>
          <a:bodyPr>
            <a:normAutofit/>
          </a:bodyPr>
          <a:lstStyle/>
          <a:p>
            <a:r>
              <a:rPr lang="en-IN" sz="3200" b="1" dirty="0"/>
              <a:t>Vue </a:t>
            </a:r>
            <a:r>
              <a:rPr lang="en-IN" sz="3200" b="1" dirty="0" err="1"/>
              <a:t>d’ensemble</a:t>
            </a:r>
            <a:endParaRPr lang="en-US" sz="3200" b="1" dirty="0"/>
          </a:p>
        </p:txBody>
      </p:sp>
      <p:sp>
        <p:nvSpPr>
          <p:cNvPr id="3" name="Content Placeholder 2">
            <a:extLst>
              <a:ext uri="{FF2B5EF4-FFF2-40B4-BE49-F238E27FC236}">
                <a16:creationId xmlns:a16="http://schemas.microsoft.com/office/drawing/2014/main" id="{F2D9B775-B498-43B2-A0EA-9E7A2E567A41}"/>
              </a:ext>
            </a:extLst>
          </p:cNvPr>
          <p:cNvSpPr>
            <a:spLocks noGrp="1"/>
          </p:cNvSpPr>
          <p:nvPr>
            <p:ph idx="1"/>
          </p:nvPr>
        </p:nvSpPr>
        <p:spPr>
          <a:xfrm>
            <a:off x="1371600" y="1048216"/>
            <a:ext cx="10389476" cy="5455062"/>
          </a:xfrm>
        </p:spPr>
        <p:txBody>
          <a:bodyPr>
            <a:normAutofit fontScale="62500" lnSpcReduction="20000"/>
          </a:bodyPr>
          <a:lstStyle/>
          <a:p>
            <a:pPr marL="0" indent="0">
              <a:lnSpc>
                <a:spcPct val="150000"/>
              </a:lnSpc>
              <a:spcBef>
                <a:spcPts val="0"/>
              </a:spcBef>
              <a:buNone/>
            </a:pPr>
            <a:r>
              <a:rPr lang="fr-FR" sz="2600" b="1" dirty="0">
                <a:solidFill>
                  <a:srgbClr val="C00000"/>
                </a:solidFill>
              </a:rPr>
              <a:t>Loi sur le mariage des enfants </a:t>
            </a:r>
            <a:r>
              <a:rPr lang="en-IN" sz="2600" b="1" dirty="0"/>
              <a:t>: </a:t>
            </a:r>
            <a:r>
              <a:rPr lang="fr-FR" sz="2600" dirty="0">
                <a:solidFill>
                  <a:schemeClr val="accent1">
                    <a:lumMod val="50000"/>
                  </a:schemeClr>
                </a:solidFill>
              </a:rPr>
              <a:t>L'âge minimum requis est de 18 ans pour les jeunes filles et de 21 ans pour les jeunes garçons. Les mariages impliquant des mineurs sont interdits, mais les mariages célébrés sont considérés comme valides, et les mineurs ont le droit de les faire annuler. </a:t>
            </a:r>
            <a:endParaRPr lang="en-IN" sz="2600" dirty="0">
              <a:solidFill>
                <a:schemeClr val="accent1">
                  <a:lumMod val="50000"/>
                </a:schemeClr>
              </a:solidFill>
            </a:endParaRPr>
          </a:p>
          <a:p>
            <a:pPr marL="0" indent="0">
              <a:lnSpc>
                <a:spcPct val="150000"/>
              </a:lnSpc>
              <a:spcBef>
                <a:spcPts val="0"/>
              </a:spcBef>
              <a:buNone/>
            </a:pPr>
            <a:r>
              <a:rPr lang="fr-FR" sz="2600" b="1" dirty="0">
                <a:solidFill>
                  <a:srgbClr val="C00000"/>
                </a:solidFill>
              </a:rPr>
              <a:t>Loi sur la maltraitance des enfants :</a:t>
            </a:r>
            <a:r>
              <a:rPr lang="en-IN" sz="2600" b="1" dirty="0">
                <a:solidFill>
                  <a:srgbClr val="C00000"/>
                </a:solidFill>
              </a:rPr>
              <a:t> </a:t>
            </a:r>
            <a:r>
              <a:rPr lang="fr-FR" sz="2600" dirty="0">
                <a:solidFill>
                  <a:schemeClr val="accent1">
                    <a:lumMod val="50000"/>
                  </a:schemeClr>
                </a:solidFill>
              </a:rPr>
              <a:t>L'âge du consentement est fixé à 18 ans, ce qui correspond à l'âge minimum requis pour se marier. </a:t>
            </a:r>
            <a:endParaRPr lang="en-IN" sz="2600" dirty="0">
              <a:solidFill>
                <a:schemeClr val="accent1">
                  <a:lumMod val="50000"/>
                </a:schemeClr>
              </a:solidFill>
            </a:endParaRPr>
          </a:p>
          <a:p>
            <a:pPr marL="0" indent="0">
              <a:lnSpc>
                <a:spcPct val="150000"/>
              </a:lnSpc>
              <a:spcBef>
                <a:spcPts val="0"/>
              </a:spcBef>
              <a:buNone/>
            </a:pPr>
            <a:r>
              <a:rPr lang="en-IN" sz="2600" b="1" dirty="0" err="1">
                <a:solidFill>
                  <a:srgbClr val="C00000"/>
                </a:solidFill>
              </a:rPr>
              <a:t>Prévalence</a:t>
            </a:r>
            <a:r>
              <a:rPr lang="en-IN" sz="2600" b="1" dirty="0">
                <a:solidFill>
                  <a:srgbClr val="C00000"/>
                </a:solidFill>
              </a:rPr>
              <a:t> :</a:t>
            </a:r>
            <a:r>
              <a:rPr lang="en-IN" sz="2600" b="1" dirty="0"/>
              <a:t> </a:t>
            </a:r>
            <a:r>
              <a:rPr lang="fr-FR" sz="2600" dirty="0">
                <a:solidFill>
                  <a:schemeClr val="accent1">
                    <a:lumMod val="50000"/>
                  </a:schemeClr>
                </a:solidFill>
              </a:rPr>
              <a:t>Bien que 27 % des filles se soient mariées avant 18 ans en Inde, les données montrent un déplacement du mariage des enfants vers le mariage précoce. L'âge médian pour le mariage est passé de 17 ans (2006) à 19 ans (2016) - NFHS-IV.</a:t>
            </a:r>
          </a:p>
          <a:p>
            <a:pPr marL="0" indent="0">
              <a:lnSpc>
                <a:spcPct val="150000"/>
              </a:lnSpc>
              <a:spcBef>
                <a:spcPts val="0"/>
              </a:spcBef>
              <a:buNone/>
            </a:pPr>
            <a:r>
              <a:rPr lang="en-IN" sz="2600" b="1" dirty="0">
                <a:solidFill>
                  <a:srgbClr val="C00000"/>
                </a:solidFill>
              </a:rPr>
              <a:t>Conditions </a:t>
            </a:r>
            <a:r>
              <a:rPr lang="en-IN" sz="2600" b="1" dirty="0" err="1">
                <a:solidFill>
                  <a:srgbClr val="C00000"/>
                </a:solidFill>
              </a:rPr>
              <a:t>structurelles</a:t>
            </a:r>
            <a:r>
              <a:rPr lang="en-IN" sz="2600" b="1" dirty="0">
                <a:solidFill>
                  <a:srgbClr val="C00000"/>
                </a:solidFill>
              </a:rPr>
              <a:t> </a:t>
            </a:r>
            <a:r>
              <a:rPr lang="en-IN" sz="2600" b="1" dirty="0">
                <a:solidFill>
                  <a:srgbClr val="000000"/>
                </a:solidFill>
              </a:rPr>
              <a:t>: </a:t>
            </a:r>
            <a:r>
              <a:rPr lang="fr-FR" sz="2600" dirty="0">
                <a:solidFill>
                  <a:schemeClr val="accent1">
                    <a:lumMod val="50000"/>
                  </a:schemeClr>
                </a:solidFill>
              </a:rPr>
              <a:t>Mariages de mineurs principalement dans des contextes de pauvreté et d'insécurité. Malgré l'augmentation du nombre de jeunes filles scolarisées, la participation des femmes au marché du travail est en baisse, peu élevée à l'échelle mondiale. Le mariage reste un impératif pour les filles.</a:t>
            </a:r>
          </a:p>
          <a:p>
            <a:pPr marL="0" indent="0">
              <a:lnSpc>
                <a:spcPct val="150000"/>
              </a:lnSpc>
              <a:spcBef>
                <a:spcPts val="0"/>
              </a:spcBef>
              <a:buNone/>
            </a:pPr>
            <a:r>
              <a:rPr lang="en-IN" sz="2600" b="1" dirty="0" err="1">
                <a:solidFill>
                  <a:srgbClr val="C00000"/>
                </a:solidFill>
              </a:rPr>
              <a:t>Retombées</a:t>
            </a:r>
            <a:r>
              <a:rPr lang="en-IN" sz="2600" b="1" dirty="0">
                <a:solidFill>
                  <a:srgbClr val="C00000"/>
                </a:solidFill>
              </a:rPr>
              <a:t> </a:t>
            </a:r>
            <a:r>
              <a:rPr lang="en-IN" sz="2600" b="1" dirty="0" err="1">
                <a:solidFill>
                  <a:srgbClr val="C00000"/>
                </a:solidFill>
              </a:rPr>
              <a:t>liées</a:t>
            </a:r>
            <a:r>
              <a:rPr lang="en-IN" sz="2600" b="1" dirty="0">
                <a:solidFill>
                  <a:srgbClr val="C00000"/>
                </a:solidFill>
              </a:rPr>
              <a:t> à la </a:t>
            </a:r>
            <a:r>
              <a:rPr lang="en-IN" sz="2600" b="1" dirty="0" err="1">
                <a:solidFill>
                  <a:srgbClr val="C00000"/>
                </a:solidFill>
              </a:rPr>
              <a:t>pandémie</a:t>
            </a:r>
            <a:r>
              <a:rPr lang="en-IN" sz="2600" b="1" dirty="0">
                <a:solidFill>
                  <a:srgbClr val="C00000"/>
                </a:solidFill>
              </a:rPr>
              <a:t> de COVID-19 </a:t>
            </a:r>
            <a:r>
              <a:rPr lang="en-IN" sz="2600" b="1" dirty="0">
                <a:solidFill>
                  <a:srgbClr val="000000"/>
                </a:solidFill>
              </a:rPr>
              <a:t>: </a:t>
            </a:r>
            <a:r>
              <a:rPr lang="fr-FR" sz="2600" dirty="0">
                <a:solidFill>
                  <a:schemeClr val="accent1">
                    <a:lumMod val="50000"/>
                  </a:schemeClr>
                </a:solidFill>
              </a:rPr>
              <a:t>Taux de chômage alarmant, détresse économique, perturbation de l'éducation et système de santé publique défaillant. </a:t>
            </a:r>
            <a:endParaRPr lang="en-IN" sz="2600" dirty="0">
              <a:solidFill>
                <a:schemeClr val="accent1">
                  <a:lumMod val="50000"/>
                </a:schemeClr>
              </a:solidFill>
            </a:endParaRPr>
          </a:p>
          <a:p>
            <a:pPr marL="0" lvl="0" indent="0">
              <a:lnSpc>
                <a:spcPct val="150000"/>
              </a:lnSpc>
              <a:spcBef>
                <a:spcPts val="0"/>
              </a:spcBef>
              <a:buNone/>
            </a:pPr>
            <a:r>
              <a:rPr lang="en-IN" sz="2600" b="1" dirty="0">
                <a:solidFill>
                  <a:srgbClr val="C00000"/>
                </a:solidFill>
              </a:rPr>
              <a:t>Proposition de </a:t>
            </a:r>
            <a:r>
              <a:rPr lang="en-IN" sz="2600" b="1" dirty="0" err="1">
                <a:solidFill>
                  <a:srgbClr val="C00000"/>
                </a:solidFill>
              </a:rPr>
              <a:t>réforme</a:t>
            </a:r>
            <a:r>
              <a:rPr lang="en-IN" sz="2600" b="1" dirty="0">
                <a:solidFill>
                  <a:srgbClr val="C00000"/>
                </a:solidFill>
              </a:rPr>
              <a:t> legislative </a:t>
            </a:r>
            <a:r>
              <a:rPr lang="en-IN" sz="2600" b="1" dirty="0">
                <a:solidFill>
                  <a:srgbClr val="000000"/>
                </a:solidFill>
              </a:rPr>
              <a:t>: </a:t>
            </a:r>
            <a:r>
              <a:rPr lang="fr-FR" sz="2600" dirty="0">
                <a:solidFill>
                  <a:schemeClr val="accent1">
                    <a:lumMod val="50000"/>
                  </a:schemeClr>
                </a:solidFill>
              </a:rPr>
              <a:t>a) invalider les mariages, sans aucune exception ; b) fixer l’âge légal minimum à 21 ans.</a:t>
            </a:r>
            <a:r>
              <a:rPr lang="en-US" sz="2600" dirty="0">
                <a:solidFill>
                  <a:schemeClr val="accent1">
                    <a:lumMod val="50000"/>
                  </a:schemeClr>
                </a:solidFill>
              </a:rPr>
              <a:t> </a:t>
            </a:r>
            <a:endParaRPr lang="en-US" sz="2600" b="1" dirty="0">
              <a:solidFill>
                <a:schemeClr val="accent1">
                  <a:lumMod val="50000"/>
                </a:schemeClr>
              </a:solidFill>
            </a:endParaRPr>
          </a:p>
        </p:txBody>
      </p:sp>
      <p:pic>
        <p:nvPicPr>
          <p:cNvPr id="4" name="Audio 3">
            <a:hlinkClick r:id="" action="ppaction://media"/>
            <a:extLst>
              <a:ext uri="{FF2B5EF4-FFF2-40B4-BE49-F238E27FC236}">
                <a16:creationId xmlns:a16="http://schemas.microsoft.com/office/drawing/2014/main" id="{2E23FC86-BD35-B146-A30E-312295368CF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394962163"/>
      </p:ext>
    </p:extLst>
  </p:cSld>
  <p:clrMapOvr>
    <a:masterClrMapping/>
  </p:clrMapOvr>
  <mc:AlternateContent xmlns:mc="http://schemas.openxmlformats.org/markup-compatibility/2006" xmlns:p14="http://schemas.microsoft.com/office/powerpoint/2010/main">
    <mc:Choice Requires="p14">
      <p:transition spd="slow" p14:dur="2000" advTm="77720"/>
    </mc:Choice>
    <mc:Fallback xmlns="">
      <p:transition spd="slow" advTm="777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917B3-65AB-483E-B105-837889053E4A}"/>
              </a:ext>
            </a:extLst>
          </p:cNvPr>
          <p:cNvSpPr>
            <a:spLocks noGrp="1"/>
          </p:cNvSpPr>
          <p:nvPr>
            <p:ph type="title"/>
          </p:nvPr>
        </p:nvSpPr>
        <p:spPr>
          <a:xfrm>
            <a:off x="1371600" y="685800"/>
            <a:ext cx="9601200" cy="1254512"/>
          </a:xfrm>
        </p:spPr>
        <p:txBody>
          <a:bodyPr>
            <a:normAutofit/>
          </a:bodyPr>
          <a:lstStyle/>
          <a:p>
            <a:r>
              <a:rPr lang="fr-FR" sz="3600" b="1" dirty="0"/>
              <a:t>Comment la loi est-elle appliquée ? Conclusions des études du PLD </a:t>
            </a:r>
            <a:endParaRPr lang="en-US" sz="3600" b="1" dirty="0"/>
          </a:p>
        </p:txBody>
      </p:sp>
      <p:sp>
        <p:nvSpPr>
          <p:cNvPr id="3" name="Content Placeholder 2">
            <a:extLst>
              <a:ext uri="{FF2B5EF4-FFF2-40B4-BE49-F238E27FC236}">
                <a16:creationId xmlns:a16="http://schemas.microsoft.com/office/drawing/2014/main" id="{2E5AE7AF-7837-41B1-89F4-AE73828C69CA}"/>
              </a:ext>
            </a:extLst>
          </p:cNvPr>
          <p:cNvSpPr>
            <a:spLocks noGrp="1"/>
          </p:cNvSpPr>
          <p:nvPr>
            <p:ph idx="1"/>
          </p:nvPr>
        </p:nvSpPr>
        <p:spPr>
          <a:xfrm>
            <a:off x="1198179" y="1940313"/>
            <a:ext cx="10578661" cy="4775798"/>
          </a:xfrm>
        </p:spPr>
        <p:txBody>
          <a:bodyPr>
            <a:normAutofit fontScale="92500" lnSpcReduction="10000"/>
          </a:bodyPr>
          <a:lstStyle/>
          <a:p>
            <a:pPr marL="530352" lvl="1" indent="0" algn="just">
              <a:buNone/>
            </a:pPr>
            <a:r>
              <a:rPr lang="fr-FR" b="1" i="0" dirty="0">
                <a:solidFill>
                  <a:srgbClr val="C00000"/>
                </a:solidFill>
              </a:rPr>
              <a:t>Législation NON accessible aux jeunes filles cherchant à échapper au </a:t>
            </a:r>
          </a:p>
          <a:p>
            <a:pPr marL="530352" lvl="1" indent="0" algn="just">
              <a:buNone/>
            </a:pPr>
            <a:r>
              <a:rPr lang="fr-FR" b="1" i="0" dirty="0">
                <a:solidFill>
                  <a:srgbClr val="C00000"/>
                </a:solidFill>
              </a:rPr>
              <a:t>mariage forcé : </a:t>
            </a:r>
            <a:r>
              <a:rPr lang="fr-FR" i="0" dirty="0"/>
              <a:t>Les rapports de terrain concernant les jeunes filles cherchant à lutter contre les mariages forcés ou à les éviter montrent que les chances de réussite sont plus élevées lorsque les groupes communautaires ou de jeunes ont recours à la loi de manière informelle pour négocier avec les parties prenantes que lorsqu'ils y ont recours directement. </a:t>
            </a:r>
            <a:r>
              <a:rPr lang="en-US" i="0" dirty="0"/>
              <a:t> </a:t>
            </a:r>
          </a:p>
          <a:p>
            <a:pPr marL="530352" lvl="1" indent="0" algn="just">
              <a:buNone/>
            </a:pPr>
            <a:endParaRPr lang="en-US" b="1" i="0" dirty="0"/>
          </a:p>
          <a:p>
            <a:pPr marL="530352" lvl="1" indent="0" algn="just">
              <a:buNone/>
            </a:pPr>
            <a:r>
              <a:rPr lang="fr-FR" b="1" i="0" dirty="0">
                <a:solidFill>
                  <a:srgbClr val="C00000"/>
                </a:solidFill>
              </a:rPr>
              <a:t>Les parents de jeunes filles ont tendance à recourir le plus souvent à la loi pour exercer des représailles contre les jeunes fugueuses :</a:t>
            </a:r>
            <a:r>
              <a:rPr lang="en-US" b="1" i="0" dirty="0">
                <a:solidFill>
                  <a:srgbClr val="C00000"/>
                </a:solidFill>
              </a:rPr>
              <a:t> </a:t>
            </a:r>
            <a:r>
              <a:rPr lang="fr-FR" i="0" dirty="0"/>
              <a:t>L'analyse de 83 jugements rapportés sur 10 ans concernant le recours à la loi sur le mariage des enfants montre qu'elle est principalement utilisée par les parents pour exercer des représailles contre les mariages arrangés de leurs filles. Les garçons sont accusés de viol et d’enlèvement. </a:t>
            </a:r>
            <a:endParaRPr lang="en-US" i="0" dirty="0"/>
          </a:p>
          <a:p>
            <a:pPr marL="530352" lvl="1" indent="0" algn="just">
              <a:buNone/>
            </a:pPr>
            <a:endParaRPr lang="en-GB" sz="1800" b="1" i="0" dirty="0"/>
          </a:p>
          <a:p>
            <a:pPr marL="530352" lvl="1" indent="0" algn="just">
              <a:buNone/>
            </a:pPr>
            <a:r>
              <a:rPr lang="fr-FR" b="1" i="0" dirty="0">
                <a:solidFill>
                  <a:srgbClr val="C00000"/>
                </a:solidFill>
              </a:rPr>
              <a:t>La fugue est un phénomène grandissant :</a:t>
            </a:r>
            <a:r>
              <a:rPr lang="en-US" b="1" i="0" dirty="0"/>
              <a:t> </a:t>
            </a:r>
            <a:r>
              <a:rPr lang="fr-FR" i="0" dirty="0"/>
              <a:t>Une étude qualitative portant sur les filles qui fuguent montre que ces fugues ont lieu dans des milieux pauvres en ressources, où les jeunes filles ont déjà abandonné l'école en raison des tâches ménagères, du travail rémunéré ou de l'insécurité. Les fugues sont le dernier recours face au mariage forcé, aux abus ou aux représailles des parents. </a:t>
            </a:r>
            <a:endParaRPr lang="en-IN" dirty="0"/>
          </a:p>
          <a:p>
            <a:pPr marL="0" indent="0">
              <a:buNone/>
            </a:pPr>
            <a:endParaRPr lang="en-IN" dirty="0"/>
          </a:p>
          <a:p>
            <a:pPr marL="0" indent="0">
              <a:buNone/>
            </a:pPr>
            <a:endParaRPr lang="en-US" dirty="0"/>
          </a:p>
        </p:txBody>
      </p:sp>
      <p:pic>
        <p:nvPicPr>
          <p:cNvPr id="6" name="Audio 5">
            <a:hlinkClick r:id="" action="ppaction://media"/>
            <a:extLst>
              <a:ext uri="{FF2B5EF4-FFF2-40B4-BE49-F238E27FC236}">
                <a16:creationId xmlns:a16="http://schemas.microsoft.com/office/drawing/2014/main" id="{A41EED05-66B5-6B42-9FE0-9AD05BB0194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2246410501"/>
      </p:ext>
    </p:extLst>
  </p:cSld>
  <p:clrMapOvr>
    <a:masterClrMapping/>
  </p:clrMapOvr>
  <mc:AlternateContent xmlns:mc="http://schemas.openxmlformats.org/markup-compatibility/2006" xmlns:p14="http://schemas.microsoft.com/office/powerpoint/2010/main">
    <mc:Choice Requires="p14">
      <p:transition spd="slow" p14:dur="2000" advTm="74417"/>
    </mc:Choice>
    <mc:Fallback xmlns="">
      <p:transition spd="slow" advTm="7441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80F78-C487-49A7-9D04-4C54DA3BE175}"/>
              </a:ext>
            </a:extLst>
          </p:cNvPr>
          <p:cNvSpPr>
            <a:spLocks noGrp="1"/>
          </p:cNvSpPr>
          <p:nvPr>
            <p:ph type="title"/>
          </p:nvPr>
        </p:nvSpPr>
        <p:spPr>
          <a:xfrm>
            <a:off x="1371600" y="685800"/>
            <a:ext cx="9601200" cy="1053790"/>
          </a:xfrm>
        </p:spPr>
        <p:txBody>
          <a:bodyPr>
            <a:normAutofit/>
          </a:bodyPr>
          <a:lstStyle/>
          <a:p>
            <a:r>
              <a:rPr lang="en-IN" sz="3600" b="1" dirty="0" err="1"/>
              <a:t>Résultats</a:t>
            </a:r>
            <a:r>
              <a:rPr lang="en-IN" sz="3600" b="1" dirty="0"/>
              <a:t> </a:t>
            </a:r>
            <a:r>
              <a:rPr lang="en-IN" sz="3600" b="1" dirty="0" err="1"/>
              <a:t>transversaux</a:t>
            </a:r>
            <a:endParaRPr lang="en-US" sz="3600" b="1" dirty="0"/>
          </a:p>
        </p:txBody>
      </p:sp>
      <p:sp>
        <p:nvSpPr>
          <p:cNvPr id="3" name="Content Placeholder 2">
            <a:extLst>
              <a:ext uri="{FF2B5EF4-FFF2-40B4-BE49-F238E27FC236}">
                <a16:creationId xmlns:a16="http://schemas.microsoft.com/office/drawing/2014/main" id="{C1F93067-4719-4397-83DD-C28CADE24CCC}"/>
              </a:ext>
            </a:extLst>
          </p:cNvPr>
          <p:cNvSpPr>
            <a:spLocks noGrp="1"/>
          </p:cNvSpPr>
          <p:nvPr>
            <p:ph idx="1"/>
          </p:nvPr>
        </p:nvSpPr>
        <p:spPr>
          <a:xfrm>
            <a:off x="1371600" y="1323833"/>
            <a:ext cx="9601200" cy="5076967"/>
          </a:xfrm>
        </p:spPr>
        <p:txBody>
          <a:bodyPr>
            <a:noAutofit/>
          </a:bodyPr>
          <a:lstStyle/>
          <a:p>
            <a:pPr>
              <a:lnSpc>
                <a:spcPct val="100000"/>
              </a:lnSpc>
              <a:spcBef>
                <a:spcPts val="0"/>
              </a:spcBef>
              <a:spcAft>
                <a:spcPts val="0"/>
              </a:spcAft>
            </a:pPr>
            <a:r>
              <a:rPr lang="fr-FR" dirty="0"/>
              <a:t>Tous les mariages impliquant des mineurs (arrangés ou forcés) ont </a:t>
            </a:r>
            <a:r>
              <a:rPr lang="fr-FR" dirty="0" err="1"/>
              <a:t>lieudans</a:t>
            </a:r>
            <a:r>
              <a:rPr lang="fr-FR" dirty="0"/>
              <a:t> un contexte de privation ou d'insécurité </a:t>
            </a:r>
          </a:p>
          <a:p>
            <a:pPr>
              <a:lnSpc>
                <a:spcPct val="100000"/>
              </a:lnSpc>
              <a:spcBef>
                <a:spcPts val="0"/>
              </a:spcBef>
              <a:spcAft>
                <a:spcPts val="0"/>
              </a:spcAft>
            </a:pPr>
            <a:endParaRPr lang="en-IN" dirty="0"/>
          </a:p>
          <a:p>
            <a:pPr>
              <a:lnSpc>
                <a:spcPct val="100000"/>
              </a:lnSpc>
              <a:spcBef>
                <a:spcPts val="0"/>
              </a:spcBef>
              <a:spcAft>
                <a:spcPts val="0"/>
              </a:spcAft>
            </a:pPr>
            <a:r>
              <a:rPr lang="fr-FR" dirty="0"/>
              <a:t>Les mariages impliquant des mineurs sont la manifestation de la pauvreté au début de l'âge adulte, et non pas un choix individuel </a:t>
            </a:r>
          </a:p>
          <a:p>
            <a:pPr>
              <a:lnSpc>
                <a:spcPct val="100000"/>
              </a:lnSpc>
              <a:spcBef>
                <a:spcPts val="0"/>
              </a:spcBef>
              <a:spcAft>
                <a:spcPts val="0"/>
              </a:spcAft>
            </a:pPr>
            <a:endParaRPr lang="en-IN" dirty="0"/>
          </a:p>
          <a:p>
            <a:pPr>
              <a:lnSpc>
                <a:spcPct val="100000"/>
              </a:lnSpc>
              <a:spcBef>
                <a:spcPts val="0"/>
              </a:spcBef>
              <a:spcAft>
                <a:spcPts val="0"/>
              </a:spcAft>
            </a:pPr>
            <a:r>
              <a:rPr lang="fr-FR" dirty="0"/>
              <a:t>Les jeunes filles qui se marient ont déjà abandonné l'école pour d'autres raisons : travaux ménagers, violence domestique, travail rémunéré, restrictions concernant le fait d’aller et venir librement</a:t>
            </a:r>
          </a:p>
          <a:p>
            <a:pPr>
              <a:lnSpc>
                <a:spcPct val="100000"/>
              </a:lnSpc>
              <a:spcBef>
                <a:spcPts val="0"/>
              </a:spcBef>
              <a:spcAft>
                <a:spcPts val="0"/>
              </a:spcAft>
            </a:pPr>
            <a:endParaRPr lang="en-IN" dirty="0"/>
          </a:p>
          <a:p>
            <a:pPr>
              <a:lnSpc>
                <a:spcPct val="100000"/>
              </a:lnSpc>
              <a:spcBef>
                <a:spcPts val="0"/>
              </a:spcBef>
              <a:spcAft>
                <a:spcPts val="0"/>
              </a:spcAft>
            </a:pPr>
            <a:r>
              <a:rPr lang="fr-FR" dirty="0"/>
              <a:t>Les fonctionnaires des villages ne sont pas en mesure de lutter contre les mariages forcés ou sont peu actifs dans cette lutte</a:t>
            </a:r>
            <a:r>
              <a:rPr lang="en-IN" dirty="0"/>
              <a:t> </a:t>
            </a:r>
          </a:p>
          <a:p>
            <a:pPr marL="0" indent="0">
              <a:lnSpc>
                <a:spcPct val="100000"/>
              </a:lnSpc>
              <a:spcBef>
                <a:spcPts val="0"/>
              </a:spcBef>
              <a:spcAft>
                <a:spcPts val="0"/>
              </a:spcAft>
              <a:buNone/>
            </a:pPr>
            <a:r>
              <a:rPr lang="en-IN" dirty="0"/>
              <a:t> </a:t>
            </a:r>
          </a:p>
          <a:p>
            <a:pPr>
              <a:lnSpc>
                <a:spcPct val="100000"/>
              </a:lnSpc>
              <a:spcBef>
                <a:spcPts val="0"/>
              </a:spcBef>
              <a:spcAft>
                <a:spcPts val="0"/>
              </a:spcAft>
            </a:pPr>
            <a:r>
              <a:rPr lang="fr-FR" dirty="0"/>
              <a:t>Il s’agit d’un droit accessible à ceux qui ont un pouvoir relatif </a:t>
            </a:r>
            <a:endParaRPr lang="en-IN" dirty="0"/>
          </a:p>
        </p:txBody>
      </p:sp>
      <p:pic>
        <p:nvPicPr>
          <p:cNvPr id="5" name="Audio 4">
            <a:hlinkClick r:id="" action="ppaction://media"/>
            <a:extLst>
              <a:ext uri="{FF2B5EF4-FFF2-40B4-BE49-F238E27FC236}">
                <a16:creationId xmlns:a16="http://schemas.microsoft.com/office/drawing/2014/main" id="{F27B918A-88DA-EA4E-8205-FD5BD7977C2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4078455899"/>
      </p:ext>
    </p:extLst>
  </p:cSld>
  <p:clrMapOvr>
    <a:masterClrMapping/>
  </p:clrMapOvr>
  <mc:AlternateContent xmlns:mc="http://schemas.openxmlformats.org/markup-compatibility/2006" xmlns:p14="http://schemas.microsoft.com/office/powerpoint/2010/main">
    <mc:Choice Requires="p14">
      <p:transition spd="slow" p14:dur="2000" advTm="35933"/>
    </mc:Choice>
    <mc:Fallback xmlns="">
      <p:transition spd="slow" advTm="3593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BAE5B-4CC3-4819-8BDB-F828164F9374}"/>
              </a:ext>
            </a:extLst>
          </p:cNvPr>
          <p:cNvSpPr>
            <a:spLocks noGrp="1"/>
          </p:cNvSpPr>
          <p:nvPr>
            <p:ph type="title"/>
          </p:nvPr>
        </p:nvSpPr>
        <p:spPr>
          <a:xfrm>
            <a:off x="1371600" y="194794"/>
            <a:ext cx="9601200" cy="931127"/>
          </a:xfrm>
        </p:spPr>
        <p:txBody>
          <a:bodyPr>
            <a:normAutofit/>
          </a:bodyPr>
          <a:lstStyle/>
          <a:p>
            <a:r>
              <a:rPr lang="fr-FR" sz="3600" b="1" dirty="0"/>
              <a:t>Comment fonctionnent les lois répressives ?</a:t>
            </a:r>
            <a:endParaRPr lang="en-US" sz="3600" b="1" dirty="0"/>
          </a:p>
        </p:txBody>
      </p:sp>
      <p:sp>
        <p:nvSpPr>
          <p:cNvPr id="3" name="Content Placeholder 2">
            <a:extLst>
              <a:ext uri="{FF2B5EF4-FFF2-40B4-BE49-F238E27FC236}">
                <a16:creationId xmlns:a16="http://schemas.microsoft.com/office/drawing/2014/main" id="{A8191A9D-38DF-40A8-81CD-CC3B82EB2C96}"/>
              </a:ext>
            </a:extLst>
          </p:cNvPr>
          <p:cNvSpPr>
            <a:spLocks noGrp="1"/>
          </p:cNvSpPr>
          <p:nvPr>
            <p:ph idx="1"/>
          </p:nvPr>
        </p:nvSpPr>
        <p:spPr>
          <a:xfrm>
            <a:off x="1371600" y="921733"/>
            <a:ext cx="10484528" cy="4729282"/>
          </a:xfrm>
        </p:spPr>
        <p:txBody>
          <a:bodyPr>
            <a:noAutofit/>
          </a:bodyPr>
          <a:lstStyle/>
          <a:p>
            <a:r>
              <a:rPr lang="fr-FR" dirty="0"/>
              <a:t>L'âge de consentement est le même que l'âge requis pour se marier, ce qui signifie que les garçons qui se marient de leur propre chef sont poursuivis pour viol et enlèvement. Les cas de majorité sont déposés par les parents des jeunes filles dans les affaires de consentement. </a:t>
            </a:r>
          </a:p>
          <a:p>
            <a:r>
              <a:rPr lang="fr-FR" dirty="0"/>
              <a:t>L'interruption médicale de grossesse nécessite le consentement des parents et la poursuite pénale obligatoire du jeune garçon, car les adolescents ne sont pas en mesure de donner leur consentement. Les jeunes filles sont piégées entre le fait de dénoncer leur petit ami pour viol, ou d'avorter dans des conditions dangereuses, ou encore de garder le bébé.</a:t>
            </a:r>
          </a:p>
          <a:p>
            <a:r>
              <a:rPr lang="fr-FR" dirty="0"/>
              <a:t>Les jeunes filles qui ne peuvent pas avoir accès aux services SDSR dans le cadre de leurs relations sexuelles doivent être signalées à la police par le personnel de santé, au mépris de toute confidentialité.</a:t>
            </a:r>
          </a:p>
          <a:p>
            <a:r>
              <a:rPr lang="fr-FR" dirty="0"/>
              <a:t>Les mariages intercommunautaires arrangés par les parents sont particulièrement ciblés. Les jeunes garçons sont envoyés en prison et les jeunes filles dans des foyers d'accueil. </a:t>
            </a:r>
          </a:p>
          <a:p>
            <a:pPr>
              <a:buSzPct val="150000"/>
              <a:buFont typeface="Wingdings" panose="05000000000000000000" pitchFamily="2" charset="2"/>
              <a:buChar char="§"/>
            </a:pPr>
            <a:r>
              <a:rPr lang="fr-FR" dirty="0"/>
              <a:t>Le fait de déclarer les mariages nuls ne change rien à la réalité des jeunes filles mariées, mais retire les protections juridiques. </a:t>
            </a:r>
          </a:p>
          <a:p>
            <a:pPr marL="0" indent="0">
              <a:buSzPct val="150000"/>
              <a:buNone/>
            </a:pPr>
            <a:r>
              <a:rPr lang="fr-FR" b="1" dirty="0">
                <a:solidFill>
                  <a:srgbClr val="C00000"/>
                </a:solidFill>
              </a:rPr>
              <a:t>Initiative en Asie du Sud pour lutter contre le recours excessif à la loi et à la criminalisation dans la lutte contre le mariage des enfants</a:t>
            </a:r>
          </a:p>
          <a:p>
            <a:pPr>
              <a:buSzPct val="150000"/>
              <a:buFont typeface="Wingdings" panose="05000000000000000000" pitchFamily="2" charset="2"/>
              <a:buChar char="§"/>
            </a:pPr>
            <a:endParaRPr lang="en-IN" dirty="0"/>
          </a:p>
          <a:p>
            <a:pPr>
              <a:buSzPct val="150000"/>
              <a:buFont typeface="Wingdings" panose="05000000000000000000" pitchFamily="2" charset="2"/>
              <a:buChar char="§"/>
            </a:pPr>
            <a:endParaRPr lang="en-IN" dirty="0"/>
          </a:p>
          <a:p>
            <a:pPr>
              <a:buSzPct val="150000"/>
              <a:buFont typeface="Wingdings" panose="05000000000000000000" pitchFamily="2" charset="2"/>
              <a:buChar char="§"/>
            </a:pPr>
            <a:endParaRPr lang="en-IN" dirty="0"/>
          </a:p>
        </p:txBody>
      </p:sp>
      <p:pic>
        <p:nvPicPr>
          <p:cNvPr id="5" name="Audio 4">
            <a:hlinkClick r:id="" action="ppaction://media"/>
            <a:extLst>
              <a:ext uri="{FF2B5EF4-FFF2-40B4-BE49-F238E27FC236}">
                <a16:creationId xmlns:a16="http://schemas.microsoft.com/office/drawing/2014/main" id="{3828FA87-C8AB-9A45-96F9-EABE3740433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1597209178"/>
      </p:ext>
    </p:extLst>
  </p:cSld>
  <p:clrMapOvr>
    <a:masterClrMapping/>
  </p:clrMapOvr>
  <mc:AlternateContent xmlns:mc="http://schemas.openxmlformats.org/markup-compatibility/2006" xmlns:p14="http://schemas.microsoft.com/office/powerpoint/2010/main">
    <mc:Choice Requires="p14">
      <p:transition spd="slow" p14:dur="2000" advTm="60521"/>
    </mc:Choice>
    <mc:Fallback xmlns="">
      <p:transition spd="slow" advTm="605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D9966-E9BF-4A3E-90BB-D3EBE3C88490}"/>
              </a:ext>
            </a:extLst>
          </p:cNvPr>
          <p:cNvSpPr>
            <a:spLocks noGrp="1"/>
          </p:cNvSpPr>
          <p:nvPr>
            <p:ph type="title"/>
          </p:nvPr>
        </p:nvSpPr>
        <p:spPr>
          <a:xfrm>
            <a:off x="1371600" y="685800"/>
            <a:ext cx="9601200" cy="938284"/>
          </a:xfrm>
        </p:spPr>
        <p:txBody>
          <a:bodyPr>
            <a:normAutofit/>
          </a:bodyPr>
          <a:lstStyle/>
          <a:p>
            <a:r>
              <a:rPr lang="en-IN" sz="3600" b="1" dirty="0"/>
              <a:t>Questions à </a:t>
            </a:r>
            <a:r>
              <a:rPr lang="en-IN" sz="3600" b="1" dirty="0" err="1"/>
              <a:t>méditer</a:t>
            </a:r>
            <a:endParaRPr lang="en-US" sz="3600" b="1" dirty="0"/>
          </a:p>
        </p:txBody>
      </p:sp>
      <p:sp>
        <p:nvSpPr>
          <p:cNvPr id="3" name="Content Placeholder 2">
            <a:extLst>
              <a:ext uri="{FF2B5EF4-FFF2-40B4-BE49-F238E27FC236}">
                <a16:creationId xmlns:a16="http://schemas.microsoft.com/office/drawing/2014/main" id="{A0596265-49EA-4DEB-9368-FD648C2B52B6}"/>
              </a:ext>
            </a:extLst>
          </p:cNvPr>
          <p:cNvSpPr>
            <a:spLocks noGrp="1"/>
          </p:cNvSpPr>
          <p:nvPr>
            <p:ph idx="1"/>
          </p:nvPr>
        </p:nvSpPr>
        <p:spPr>
          <a:xfrm>
            <a:off x="1371600" y="1624084"/>
            <a:ext cx="9601200" cy="4653886"/>
          </a:xfrm>
        </p:spPr>
        <p:txBody>
          <a:bodyPr>
            <a:normAutofit/>
          </a:bodyPr>
          <a:lstStyle/>
          <a:p>
            <a:r>
              <a:rPr lang="fr-FR" sz="2400" dirty="0"/>
              <a:t>Est-il possible de dissocier les lois sur le mariage des enfants de la criminalisation de la sexualité des adolescents (âge du consentement) ou de l'accès à des services SDSR de qualité ? </a:t>
            </a:r>
          </a:p>
          <a:p>
            <a:r>
              <a:rPr lang="fr-FR" sz="2400" dirty="0"/>
              <a:t>Si la pauvreté et l'insécurité sont des conditions sous-jacentes au mariage des enfants, le problème peut-il être résolu par des lois qui criminalisent les plus démunis ? </a:t>
            </a:r>
          </a:p>
          <a:p>
            <a:r>
              <a:rPr lang="fr-FR" sz="2400" dirty="0"/>
              <a:t>L'âge du mariage peut-il être porté au-delà de l'âge de la majorité ? </a:t>
            </a:r>
          </a:p>
          <a:p>
            <a:r>
              <a:rPr lang="fr-FR" sz="2400" dirty="0"/>
              <a:t>L'insécurité et la détresse économique renforcées dans le contexte post-COVID nécessitent-elles une sécurité sociale supplémentaire, des mesures de santé publique ou une plus grande criminalisation des plus démunis ? </a:t>
            </a:r>
            <a:endParaRPr lang="en-IN" sz="2400" dirty="0"/>
          </a:p>
        </p:txBody>
      </p:sp>
      <p:pic>
        <p:nvPicPr>
          <p:cNvPr id="7" name="Audio 6">
            <a:hlinkClick r:id="" action="ppaction://media"/>
            <a:extLst>
              <a:ext uri="{FF2B5EF4-FFF2-40B4-BE49-F238E27FC236}">
                <a16:creationId xmlns:a16="http://schemas.microsoft.com/office/drawing/2014/main" id="{4F82A98B-853E-CD4A-8F98-4B7318189CF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392198824"/>
      </p:ext>
    </p:extLst>
  </p:cSld>
  <p:clrMapOvr>
    <a:masterClrMapping/>
  </p:clrMapOvr>
  <mc:AlternateContent xmlns:mc="http://schemas.openxmlformats.org/markup-compatibility/2006" xmlns:p14="http://schemas.microsoft.com/office/powerpoint/2010/main">
    <mc:Choice Requires="p14">
      <p:transition spd="slow" p14:dur="2000" advTm="40897"/>
    </mc:Choice>
    <mc:Fallback xmlns="">
      <p:transition spd="slow" advTm="4089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Crop">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otalTime>276</TotalTime>
  <Words>931</Words>
  <Application>Microsoft Office PowerPoint</Application>
  <PresentationFormat>Panorámica</PresentationFormat>
  <Paragraphs>39</Paragraphs>
  <Slides>6</Slides>
  <Notes>0</Notes>
  <HiddenSlides>0</HiddenSlides>
  <MMClips>6</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6</vt:i4>
      </vt:variant>
    </vt:vector>
  </HeadingPairs>
  <TitlesOfParts>
    <vt:vector size="9" baseType="lpstr">
      <vt:lpstr>Franklin Gothic Book</vt:lpstr>
      <vt:lpstr>Wingdings</vt:lpstr>
      <vt:lpstr>Crop</vt:lpstr>
      <vt:lpstr>Les lois répressives contribuent-elles vraiment à lutter contre le mariage des enfants : le cas de l'Inde </vt:lpstr>
      <vt:lpstr>Vue d’ensemble</vt:lpstr>
      <vt:lpstr>Comment la loi est-elle appliquée ? Conclusions des études du PLD </vt:lpstr>
      <vt:lpstr>Résultats transversaux</vt:lpstr>
      <vt:lpstr>Comment fonctionnent les lois répressives ?</vt:lpstr>
      <vt:lpstr>Questions à méditer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Are punitive laws the solution for eliminating underage marriage: the Indian experience</dc:title>
  <dc:creator>swag ag</dc:creator>
  <cp:lastModifiedBy>Julio C</cp:lastModifiedBy>
  <cp:revision>27</cp:revision>
  <dcterms:created xsi:type="dcterms:W3CDTF">2020-06-30T09:18:24Z</dcterms:created>
  <dcterms:modified xsi:type="dcterms:W3CDTF">2020-08-07T10:30:46Z</dcterms:modified>
</cp:coreProperties>
</file>